
<file path=[Content_Types].xml><?xml version="1.0" encoding="utf-8"?>
<Types xmlns="http://schemas.openxmlformats.org/package/2006/content-types">
  <Default Extension="avi" ContentType="video/x-msvideo"/>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1" r:id="rId1"/>
  </p:sldMasterIdLst>
  <p:notesMasterIdLst>
    <p:notesMasterId r:id="rId15"/>
  </p:notesMasterIdLst>
  <p:handoutMasterIdLst>
    <p:handoutMasterId r:id="rId16"/>
  </p:handoutMasterIdLst>
  <p:sldIdLst>
    <p:sldId id="460" r:id="rId2"/>
    <p:sldId id="461" r:id="rId3"/>
    <p:sldId id="462" r:id="rId4"/>
    <p:sldId id="463" r:id="rId5"/>
    <p:sldId id="471" r:id="rId6"/>
    <p:sldId id="464" r:id="rId7"/>
    <p:sldId id="466" r:id="rId8"/>
    <p:sldId id="465" r:id="rId9"/>
    <p:sldId id="467" r:id="rId10"/>
    <p:sldId id="468" r:id="rId11"/>
    <p:sldId id="469" r:id="rId12"/>
    <p:sldId id="470" r:id="rId13"/>
    <p:sldId id="459" r:id="rId14"/>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7D1C"/>
    <a:srgbClr val="C00000"/>
    <a:srgbClr val="005B94"/>
    <a:srgbClr val="FFFFCC"/>
    <a:srgbClr val="203864"/>
    <a:srgbClr val="E3C867"/>
    <a:srgbClr val="943900"/>
    <a:srgbClr val="644C20"/>
    <a:srgbClr val="DFC79B"/>
    <a:srgbClr val="3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AE248E-BD14-4931-8657-72335999436D}" v="3" dt="2023-11-27T09:40:53.185"/>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スタイル (濃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5" autoAdjust="0"/>
    <p:restoredTop sz="74323" autoAdjust="0"/>
  </p:normalViewPr>
  <p:slideViewPr>
    <p:cSldViewPr>
      <p:cViewPr varScale="1">
        <p:scale>
          <a:sx n="84" d="100"/>
          <a:sy n="84" d="100"/>
        </p:scale>
        <p:origin x="972"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103" d="100"/>
          <a:sy n="103" d="100"/>
        </p:scale>
        <p:origin x="4032" y="81"/>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谢 润康" userId="b903ae14d74a3647" providerId="Windows Live" clId="Web-{65AE248E-BD14-4931-8657-72335999436D}"/>
    <pc:docChg chg="modSld">
      <pc:chgData name="谢 润康" userId="b903ae14d74a3647" providerId="Windows Live" clId="Web-{65AE248E-BD14-4931-8657-72335999436D}" dt="2023-11-27T09:40:53.185" v="2" actId="20577"/>
      <pc:docMkLst>
        <pc:docMk/>
      </pc:docMkLst>
      <pc:sldChg chg="modSp">
        <pc:chgData name="谢 润康" userId="b903ae14d74a3647" providerId="Windows Live" clId="Web-{65AE248E-BD14-4931-8657-72335999436D}" dt="2023-11-27T09:40:53.185" v="2" actId="20577"/>
        <pc:sldMkLst>
          <pc:docMk/>
          <pc:sldMk cId="3153597795" sldId="464"/>
        </pc:sldMkLst>
        <pc:spChg chg="mod">
          <ac:chgData name="谢 润康" userId="b903ae14d74a3647" providerId="Windows Live" clId="Web-{65AE248E-BD14-4931-8657-72335999436D}" dt="2023-11-27T09:40:53.185" v="2" actId="20577"/>
          <ac:spMkLst>
            <pc:docMk/>
            <pc:sldMk cId="3153597795" sldId="464"/>
            <ac:spMk id="3" creationId="{39AC191E-64DC-643C-AF55-A71AA8661D7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943236F7-4664-455E-BC07-0CDCE2155486}"/>
              </a:ext>
            </a:extLst>
          </p:cNvPr>
          <p:cNvSpPr>
            <a:spLocks noGrp="1"/>
          </p:cNvSpPr>
          <p:nvPr>
            <p:ph type="hdr" sz="quarter"/>
          </p:nvPr>
        </p:nvSpPr>
        <p:spPr>
          <a:xfrm>
            <a:off x="2" y="2"/>
            <a:ext cx="2918621" cy="494813"/>
          </a:xfrm>
          <a:prstGeom prst="rect">
            <a:avLst/>
          </a:prstGeom>
        </p:spPr>
        <p:txBody>
          <a:bodyPr vert="horz" lIns="90644" tIns="45322" rIns="90644" bIns="45322"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0431DEB9-9004-426F-A335-67E0A3C1849C}"/>
              </a:ext>
            </a:extLst>
          </p:cNvPr>
          <p:cNvSpPr>
            <a:spLocks noGrp="1"/>
          </p:cNvSpPr>
          <p:nvPr>
            <p:ph type="dt" sz="quarter" idx="1"/>
          </p:nvPr>
        </p:nvSpPr>
        <p:spPr>
          <a:xfrm>
            <a:off x="3815573" y="2"/>
            <a:ext cx="2918621" cy="494813"/>
          </a:xfrm>
          <a:prstGeom prst="rect">
            <a:avLst/>
          </a:prstGeom>
        </p:spPr>
        <p:txBody>
          <a:bodyPr vert="horz" lIns="90644" tIns="45322" rIns="90644" bIns="45322" rtlCol="0"/>
          <a:lstStyle>
            <a:lvl1pPr algn="r">
              <a:defRPr sz="1200"/>
            </a:lvl1pPr>
          </a:lstStyle>
          <a:p>
            <a:fld id="{23400795-29AB-4324-96AE-7F802EE6482E}" type="datetimeFigureOut">
              <a:rPr kumimoji="1" lang="ja-JP" altLang="en-US" smtClean="0"/>
              <a:pPr/>
              <a:t>2023/11/27</a:t>
            </a:fld>
            <a:endParaRPr kumimoji="1" lang="ja-JP" altLang="en-US"/>
          </a:p>
        </p:txBody>
      </p:sp>
      <p:sp>
        <p:nvSpPr>
          <p:cNvPr id="4" name="フッター プレースホルダー 3">
            <a:extLst>
              <a:ext uri="{FF2B5EF4-FFF2-40B4-BE49-F238E27FC236}">
                <a16:creationId xmlns:a16="http://schemas.microsoft.com/office/drawing/2014/main" id="{B95136CF-7728-43A0-B27C-D0DDF271B7E6}"/>
              </a:ext>
            </a:extLst>
          </p:cNvPr>
          <p:cNvSpPr>
            <a:spLocks noGrp="1"/>
          </p:cNvSpPr>
          <p:nvPr>
            <p:ph type="ftr" sz="quarter" idx="2"/>
          </p:nvPr>
        </p:nvSpPr>
        <p:spPr>
          <a:xfrm>
            <a:off x="2" y="9371503"/>
            <a:ext cx="2918621" cy="494813"/>
          </a:xfrm>
          <a:prstGeom prst="rect">
            <a:avLst/>
          </a:prstGeom>
        </p:spPr>
        <p:txBody>
          <a:bodyPr vert="horz" lIns="90644" tIns="45322" rIns="90644" bIns="45322"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F9A165A7-74BC-48CC-80C3-CE94A50EC5B5}"/>
              </a:ext>
            </a:extLst>
          </p:cNvPr>
          <p:cNvSpPr>
            <a:spLocks noGrp="1"/>
          </p:cNvSpPr>
          <p:nvPr>
            <p:ph type="sldNum" sz="quarter" idx="3"/>
          </p:nvPr>
        </p:nvSpPr>
        <p:spPr>
          <a:xfrm>
            <a:off x="3815573" y="9371503"/>
            <a:ext cx="2918621" cy="494813"/>
          </a:xfrm>
          <a:prstGeom prst="rect">
            <a:avLst/>
          </a:prstGeom>
        </p:spPr>
        <p:txBody>
          <a:bodyPr vert="horz" lIns="90644" tIns="45322" rIns="90644" bIns="45322" rtlCol="0" anchor="b"/>
          <a:lstStyle>
            <a:lvl1pPr algn="r">
              <a:defRPr sz="1200"/>
            </a:lvl1pPr>
          </a:lstStyle>
          <a:p>
            <a:fld id="{F1503A65-AD4E-4996-98EA-0537A51CC4C0}" type="slidenum">
              <a:rPr kumimoji="1" lang="ja-JP" altLang="en-US" smtClean="0"/>
              <a:pPr/>
              <a:t>‹#›</a:t>
            </a:fld>
            <a:endParaRPr kumimoji="1" lang="ja-JP" altLang="en-US"/>
          </a:p>
        </p:txBody>
      </p:sp>
    </p:spTree>
    <p:extLst>
      <p:ext uri="{BB962C8B-B14F-4D97-AF65-F5344CB8AC3E}">
        <p14:creationId xmlns:p14="http://schemas.microsoft.com/office/powerpoint/2010/main" val="24300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3" y="2"/>
            <a:ext cx="2918831" cy="495029"/>
          </a:xfrm>
          <a:prstGeom prst="rect">
            <a:avLst/>
          </a:prstGeom>
        </p:spPr>
        <p:txBody>
          <a:bodyPr vert="horz" lIns="91427" tIns="45714" rIns="91427" bIns="45714" rtlCol="0"/>
          <a:lstStyle>
            <a:lvl1pPr algn="l">
              <a:defRPr sz="1200" b="0" i="0"/>
            </a:lvl1pPr>
          </a:lstStyle>
          <a:p>
            <a:endParaRPr lang="ja-JP" altLang="en-US"/>
          </a:p>
        </p:txBody>
      </p:sp>
      <p:sp>
        <p:nvSpPr>
          <p:cNvPr id="3" name="日付プレースホルダー 2"/>
          <p:cNvSpPr>
            <a:spLocks noGrp="1"/>
          </p:cNvSpPr>
          <p:nvPr>
            <p:ph type="dt" idx="1"/>
          </p:nvPr>
        </p:nvSpPr>
        <p:spPr>
          <a:xfrm>
            <a:off x="3815376" y="2"/>
            <a:ext cx="2918831" cy="495029"/>
          </a:xfrm>
          <a:prstGeom prst="rect">
            <a:avLst/>
          </a:prstGeom>
        </p:spPr>
        <p:txBody>
          <a:bodyPr vert="horz" lIns="91427" tIns="45714" rIns="91427" bIns="45714" rtlCol="0"/>
          <a:lstStyle>
            <a:lvl1pPr algn="r">
              <a:defRPr sz="1200" b="0" i="0"/>
            </a:lvl1pPr>
          </a:lstStyle>
          <a:p>
            <a:fld id="{E1F90248-EE6A-492B-9478-0BEDDAFA9DDF}" type="datetimeFigureOut">
              <a:rPr lang="ja-JP" altLang="en-US" smtClean="0"/>
              <a:pPr/>
              <a:t>2023/11/27</a:t>
            </a:fld>
            <a:endParaRPr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27" tIns="45714" rIns="91427" bIns="45714" rtlCol="0" anchor="ctr"/>
          <a:lstStyle/>
          <a:p>
            <a:endParaRPr lang="ja-JP" altLang="en-US"/>
          </a:p>
        </p:txBody>
      </p:sp>
      <p:sp>
        <p:nvSpPr>
          <p:cNvPr id="5" name="ノート プレースホルダー 4"/>
          <p:cNvSpPr>
            <a:spLocks noGrp="1"/>
          </p:cNvSpPr>
          <p:nvPr>
            <p:ph type="body" sz="quarter" idx="3"/>
          </p:nvPr>
        </p:nvSpPr>
        <p:spPr>
          <a:xfrm>
            <a:off x="673577" y="4748167"/>
            <a:ext cx="5388610" cy="3884861"/>
          </a:xfrm>
          <a:prstGeom prst="rect">
            <a:avLst/>
          </a:prstGeom>
        </p:spPr>
        <p:txBody>
          <a:bodyPr vert="horz" lIns="91427" tIns="45714" rIns="91427" bIns="45714" rtlCol="0"/>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6" name="フッター プレースホルダー 5"/>
          <p:cNvSpPr>
            <a:spLocks noGrp="1"/>
          </p:cNvSpPr>
          <p:nvPr>
            <p:ph type="ftr" sz="quarter" idx="4"/>
          </p:nvPr>
        </p:nvSpPr>
        <p:spPr>
          <a:xfrm>
            <a:off x="3" y="9371286"/>
            <a:ext cx="2918831" cy="495028"/>
          </a:xfrm>
          <a:prstGeom prst="rect">
            <a:avLst/>
          </a:prstGeom>
        </p:spPr>
        <p:txBody>
          <a:bodyPr vert="horz" lIns="91427" tIns="45714" rIns="91427" bIns="45714" rtlCol="0" anchor="b"/>
          <a:lstStyle>
            <a:lvl1pPr algn="l">
              <a:defRPr sz="1200" b="0" i="0"/>
            </a:lvl1pPr>
          </a:lstStyle>
          <a:p>
            <a:endParaRPr lang="ja-JP" altLang="en-US"/>
          </a:p>
        </p:txBody>
      </p:sp>
      <p:sp>
        <p:nvSpPr>
          <p:cNvPr id="7" name="スライド番号プレースホルダー 6"/>
          <p:cNvSpPr>
            <a:spLocks noGrp="1"/>
          </p:cNvSpPr>
          <p:nvPr>
            <p:ph type="sldNum" sz="quarter" idx="5"/>
          </p:nvPr>
        </p:nvSpPr>
        <p:spPr>
          <a:xfrm>
            <a:off x="3815376" y="9371286"/>
            <a:ext cx="2918831" cy="495028"/>
          </a:xfrm>
          <a:prstGeom prst="rect">
            <a:avLst/>
          </a:prstGeom>
        </p:spPr>
        <p:txBody>
          <a:bodyPr vert="horz" lIns="91427" tIns="45714" rIns="91427" bIns="45714" rtlCol="0" anchor="b"/>
          <a:lstStyle>
            <a:lvl1pPr algn="r">
              <a:defRPr sz="1200" b="0" i="0"/>
            </a:lvl1pPr>
          </a:lstStyle>
          <a:p>
            <a:fld id="{9B63B2ED-D70A-4E8F-96F9-541B53228F15}" type="slidenum">
              <a:rPr lang="ja-JP" altLang="en-US" smtClean="0"/>
              <a:pPr/>
              <a:t>‹#›</a:t>
            </a:fld>
            <a:endParaRPr lang="ja-JP" altLang="en-US"/>
          </a:p>
        </p:txBody>
      </p:sp>
    </p:spTree>
    <p:extLst>
      <p:ext uri="{BB962C8B-B14F-4D97-AF65-F5344CB8AC3E}">
        <p14:creationId xmlns:p14="http://schemas.microsoft.com/office/powerpoint/2010/main" val="149179484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b="0" i="0" kern="1200">
        <a:solidFill>
          <a:schemeClr val="tx1"/>
        </a:solidFill>
        <a:latin typeface="+mn-lt"/>
        <a:ea typeface="+mn-ea"/>
        <a:cs typeface="+mn-cs"/>
      </a:defRPr>
    </a:lvl1pPr>
    <a:lvl2pPr marL="457200" algn="l" defTabSz="914400" rtl="0" eaLnBrk="1" latinLnBrk="0" hangingPunct="1">
      <a:defRPr kumimoji="1" sz="1200" b="0" i="0" kern="1200">
        <a:solidFill>
          <a:schemeClr val="tx1"/>
        </a:solidFill>
        <a:latin typeface="+mn-lt"/>
        <a:ea typeface="+mn-ea"/>
        <a:cs typeface="+mn-cs"/>
      </a:defRPr>
    </a:lvl2pPr>
    <a:lvl3pPr marL="914400" algn="l" defTabSz="914400" rtl="0" eaLnBrk="1" latinLnBrk="0" hangingPunct="1">
      <a:defRPr kumimoji="1" sz="1200" b="0" i="0" kern="1200">
        <a:solidFill>
          <a:schemeClr val="tx1"/>
        </a:solidFill>
        <a:latin typeface="+mn-lt"/>
        <a:ea typeface="+mn-ea"/>
        <a:cs typeface="+mn-cs"/>
      </a:defRPr>
    </a:lvl3pPr>
    <a:lvl4pPr marL="1371600" algn="l" defTabSz="914400" rtl="0" eaLnBrk="1" latinLnBrk="0" hangingPunct="1">
      <a:defRPr kumimoji="1" sz="1200" b="0" i="0" kern="1200">
        <a:solidFill>
          <a:schemeClr val="tx1"/>
        </a:solidFill>
        <a:latin typeface="+mn-lt"/>
        <a:ea typeface="+mn-ea"/>
        <a:cs typeface="+mn-cs"/>
      </a:defRPr>
    </a:lvl4pPr>
    <a:lvl5pPr marL="1828800" algn="l" defTabSz="914400" rtl="0" eaLnBrk="1" latinLnBrk="0" hangingPunct="1">
      <a:defRPr kumimoji="1" sz="1200" b="0" i="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a:solidFill>
                  <a:srgbClr val="FF0000"/>
                </a:solidFill>
              </a:rPr>
              <a:t>初めまして、東京工業大学の留学生シャジュンコウと申します。これから技術プレゼンテーション発表させていただきます。</a:t>
            </a: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a:t>
            </a:fld>
            <a:endParaRPr kumimoji="1" lang="ja-JP" altLang="en-US"/>
          </a:p>
        </p:txBody>
      </p:sp>
    </p:spTree>
    <p:extLst>
      <p:ext uri="{BB962C8B-B14F-4D97-AF65-F5344CB8AC3E}">
        <p14:creationId xmlns:p14="http://schemas.microsoft.com/office/powerpoint/2010/main" val="131499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もう一つ発表したいのは今年の</a:t>
            </a:r>
            <a:r>
              <a:rPr lang="en-US" altLang="zh-CN" dirty="0"/>
              <a:t>Bosch</a:t>
            </a:r>
            <a:r>
              <a:rPr lang="ja-JP" altLang="en-US" dirty="0"/>
              <a:t>での二ヶ月ぐらいサンマインターンシップです。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私たちのグループ担当した部分はボッシュのカメラシステムに、人間の顔を認識し、年齢と性別を推定できる</a:t>
            </a:r>
            <a:r>
              <a:rPr lang="en-US" altLang="ja-JP" dirty="0"/>
              <a:t>AI</a:t>
            </a:r>
            <a:r>
              <a:rPr lang="ja-JP" altLang="en-US" dirty="0"/>
              <a:t>アルゴリズムを設計するタスクです。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この目標を達成する前に、色んな問題点があります。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一つはこのカメラシステムは天井に設置しています。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上から下に撮影で角度が厳しいです。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また、顔の形状が移動の途中で変形したいます。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さらに、髪の影響で顔認識することが結構難しいです。</a:t>
            </a:r>
            <a:endParaRPr lang="zh-CN" altLang="en-US" dirty="0"/>
          </a:p>
        </p:txBody>
      </p:sp>
      <p:sp>
        <p:nvSpPr>
          <p:cNvPr id="4" name="灯片编号占位符 3"/>
          <p:cNvSpPr>
            <a:spLocks noGrp="1"/>
          </p:cNvSpPr>
          <p:nvPr>
            <p:ph type="sldNum" sz="quarter" idx="5"/>
          </p:nvPr>
        </p:nvSpPr>
        <p:spPr/>
        <p:txBody>
          <a:bodyPr/>
          <a:lstStyle/>
          <a:p>
            <a:fld id="{9B63B2ED-D70A-4E8F-96F9-541B53228F15}" type="slidenum">
              <a:rPr lang="ja-JP" altLang="en-US" smtClean="0"/>
              <a:pPr/>
              <a:t>10</a:t>
            </a:fld>
            <a:endParaRPr lang="ja-JP" altLang="en-US"/>
          </a:p>
        </p:txBody>
      </p:sp>
    </p:spTree>
    <p:extLst>
      <p:ext uri="{BB962C8B-B14F-4D97-AF65-F5344CB8AC3E}">
        <p14:creationId xmlns:p14="http://schemas.microsoft.com/office/powerpoint/2010/main" val="342367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YOLOv8, </a:t>
            </a:r>
            <a:r>
              <a:rPr lang="en-US" altLang="zh-CN" dirty="0" err="1"/>
              <a:t>MediaPipe</a:t>
            </a:r>
            <a:r>
              <a:rPr lang="en-US" altLang="zh-CN" dirty="0"/>
              <a:t>, </a:t>
            </a:r>
            <a:r>
              <a:rPr lang="en-US" altLang="zh-CN" dirty="0" err="1"/>
              <a:t>DeepFace</a:t>
            </a:r>
            <a:r>
              <a:rPr lang="ja-JP" altLang="en-US" dirty="0"/>
              <a:t>三つのモデルを組み合わせて、また、調整して新しい人工知能プロジェクトを完成しました。</a:t>
            </a:r>
            <a:endParaRPr lang="en-US" altLang="ja-JP" dirty="0"/>
          </a:p>
          <a:p>
            <a:endParaRPr lang="en-US" altLang="ja-JP" dirty="0"/>
          </a:p>
          <a:p>
            <a:r>
              <a:rPr lang="en-US" altLang="zh-CN" dirty="0"/>
              <a:t>YOLO</a:t>
            </a:r>
            <a:r>
              <a:rPr lang="ja-JP" altLang="en-US" dirty="0"/>
              <a:t>は人間が画像に存在するかどうか認識し、位置を追跡します。</a:t>
            </a:r>
            <a:endParaRPr lang="en-US" altLang="ja-JP" dirty="0"/>
          </a:p>
          <a:p>
            <a:r>
              <a:rPr lang="en-US" altLang="zh-CN" dirty="0" err="1"/>
              <a:t>MediaPipe</a:t>
            </a:r>
            <a:r>
              <a:rPr lang="ja-JP" altLang="en-US" dirty="0"/>
              <a:t>はこの人の顔部分がちゃんと認識できるかどうか判断する。</a:t>
            </a:r>
            <a:endParaRPr lang="en-US" altLang="ja-JP" dirty="0"/>
          </a:p>
          <a:p>
            <a:r>
              <a:rPr lang="ja-JP" altLang="en-US" dirty="0"/>
              <a:t>顔認識出来れば、そのデータを</a:t>
            </a:r>
            <a:r>
              <a:rPr lang="en-US" altLang="zh-CN" dirty="0" err="1"/>
              <a:t>DeepFace</a:t>
            </a:r>
            <a:r>
              <a:rPr lang="ja-JP" altLang="en-US" dirty="0"/>
              <a:t>に送って年齢と性別を推定できます。</a:t>
            </a:r>
            <a:endParaRPr lang="zh-CN" altLang="en-US" dirty="0"/>
          </a:p>
        </p:txBody>
      </p:sp>
      <p:sp>
        <p:nvSpPr>
          <p:cNvPr id="4" name="灯片编号占位符 3"/>
          <p:cNvSpPr>
            <a:spLocks noGrp="1"/>
          </p:cNvSpPr>
          <p:nvPr>
            <p:ph type="sldNum" sz="quarter" idx="5"/>
          </p:nvPr>
        </p:nvSpPr>
        <p:spPr/>
        <p:txBody>
          <a:bodyPr/>
          <a:lstStyle/>
          <a:p>
            <a:fld id="{9B63B2ED-D70A-4E8F-96F9-541B53228F15}" type="slidenum">
              <a:rPr lang="ja-JP" altLang="en-US" smtClean="0"/>
              <a:pPr/>
              <a:t>11</a:t>
            </a:fld>
            <a:endParaRPr lang="ja-JP" altLang="en-US"/>
          </a:p>
        </p:txBody>
      </p:sp>
    </p:spTree>
    <p:extLst>
      <p:ext uri="{BB962C8B-B14F-4D97-AF65-F5344CB8AC3E}">
        <p14:creationId xmlns:p14="http://schemas.microsoft.com/office/powerpoint/2010/main" val="3759727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これは私が自宅で撮影した</a:t>
            </a:r>
            <a:r>
              <a:rPr lang="en-US" altLang="ja-JP" dirty="0"/>
              <a:t>test</a:t>
            </a:r>
            <a:r>
              <a:rPr lang="ja-JP" altLang="en-US" dirty="0"/>
              <a:t>ビデオです。</a:t>
            </a:r>
            <a:endParaRPr lang="en-US" altLang="ja-JP" dirty="0"/>
          </a:p>
          <a:p>
            <a:r>
              <a:rPr lang="ja-JP" altLang="en-US" dirty="0"/>
              <a:t>私は</a:t>
            </a:r>
            <a:r>
              <a:rPr lang="en-US" altLang="ja-JP" dirty="0"/>
              <a:t>30</a:t>
            </a:r>
            <a:r>
              <a:rPr lang="ja-JP" altLang="en-US" dirty="0"/>
              <a:t>歳以下、また男性として判断しました。</a:t>
            </a:r>
            <a:endParaRPr lang="en-US" altLang="ja-JP" dirty="0"/>
          </a:p>
        </p:txBody>
      </p:sp>
      <p:sp>
        <p:nvSpPr>
          <p:cNvPr id="4" name="灯片编号占位符 3"/>
          <p:cNvSpPr>
            <a:spLocks noGrp="1"/>
          </p:cNvSpPr>
          <p:nvPr>
            <p:ph type="sldNum" sz="quarter" idx="5"/>
          </p:nvPr>
        </p:nvSpPr>
        <p:spPr/>
        <p:txBody>
          <a:bodyPr/>
          <a:lstStyle/>
          <a:p>
            <a:fld id="{9B63B2ED-D70A-4E8F-96F9-541B53228F15}" type="slidenum">
              <a:rPr lang="ja-JP" altLang="en-US" smtClean="0"/>
              <a:pPr/>
              <a:t>12</a:t>
            </a:fld>
            <a:endParaRPr lang="ja-JP" altLang="en-US"/>
          </a:p>
        </p:txBody>
      </p:sp>
    </p:spTree>
    <p:extLst>
      <p:ext uri="{BB962C8B-B14F-4D97-AF65-F5344CB8AC3E}">
        <p14:creationId xmlns:p14="http://schemas.microsoft.com/office/powerpoint/2010/main" val="2913322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13</a:t>
            </a:fld>
            <a:endParaRPr kumimoji="1" lang="ja-JP" altLang="en-US"/>
          </a:p>
        </p:txBody>
      </p:sp>
    </p:spTree>
    <p:extLst>
      <p:ext uri="{BB962C8B-B14F-4D97-AF65-F5344CB8AC3E}">
        <p14:creationId xmlns:p14="http://schemas.microsoft.com/office/powerpoint/2010/main" val="3058556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まずは、私の学部生の時期で作た特定の影絵を再現できるロボットアーム</a:t>
            </a:r>
            <a:r>
              <a:rPr lang="en-US" altLang="ja-JP" dirty="0" err="1"/>
              <a:t>DeSCaRo</a:t>
            </a:r>
            <a:r>
              <a:rPr lang="ja-JP" altLang="en-US" dirty="0"/>
              <a:t>です。これは先輩たちの成果です。四つのロボットアームを利用して、自動に綺麗な影絵を作りました。</a:t>
            </a:r>
            <a:endParaRPr lang="zh-CN" altLang="en-US" dirty="0"/>
          </a:p>
        </p:txBody>
      </p:sp>
      <p:sp>
        <p:nvSpPr>
          <p:cNvPr id="4" name="灯片编号占位符 3"/>
          <p:cNvSpPr>
            <a:spLocks noGrp="1"/>
          </p:cNvSpPr>
          <p:nvPr>
            <p:ph type="sldNum" sz="quarter" idx="5"/>
          </p:nvPr>
        </p:nvSpPr>
        <p:spPr/>
        <p:txBody>
          <a:bodyPr/>
          <a:lstStyle/>
          <a:p>
            <a:fld id="{9B63B2ED-D70A-4E8F-96F9-541B53228F15}" type="slidenum">
              <a:rPr lang="ja-JP" altLang="en-US" smtClean="0"/>
              <a:pPr/>
              <a:t>2</a:t>
            </a:fld>
            <a:endParaRPr lang="ja-JP" altLang="en-US"/>
          </a:p>
        </p:txBody>
      </p:sp>
    </p:spTree>
    <p:extLst>
      <p:ext uri="{BB962C8B-B14F-4D97-AF65-F5344CB8AC3E}">
        <p14:creationId xmlns:p14="http://schemas.microsoft.com/office/powerpoint/2010/main" val="3725226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しかし、過去のロボットアームの設計には一つの欠点がありました。この図に示したように、ロボットがこのような極端な姿勢になれば、ロボットアームが長いほど、</a:t>
            </a:r>
            <a:r>
              <a:rPr lang="ja-JP" altLang="zh-CN" dirty="0"/>
              <a:t>重力の影響が大きくなります。</a:t>
            </a:r>
            <a:endParaRPr lang="en-US" altLang="ja-JP" dirty="0"/>
          </a:p>
          <a:p>
            <a:r>
              <a:rPr lang="ja-JP" altLang="en-US" dirty="0"/>
              <a:t>この姿勢を維持（いじ）するために、長い時間でモーターが大きいトルクで出力必要があります。</a:t>
            </a:r>
            <a:endParaRPr lang="en-US" altLang="ja-JP" dirty="0"/>
          </a:p>
          <a:p>
            <a:r>
              <a:rPr lang="ja-JP" altLang="en-US" dirty="0"/>
              <a:t>その結果、モーターが発熱し、最後が動かくなります。</a:t>
            </a:r>
            <a:endParaRPr lang="en-US" altLang="ja-JP" dirty="0"/>
          </a:p>
        </p:txBody>
      </p:sp>
      <p:sp>
        <p:nvSpPr>
          <p:cNvPr id="4" name="灯片编号占位符 3"/>
          <p:cNvSpPr>
            <a:spLocks noGrp="1"/>
          </p:cNvSpPr>
          <p:nvPr>
            <p:ph type="sldNum" sz="quarter" idx="5"/>
          </p:nvPr>
        </p:nvSpPr>
        <p:spPr/>
        <p:txBody>
          <a:bodyPr/>
          <a:lstStyle/>
          <a:p>
            <a:fld id="{9B63B2ED-D70A-4E8F-96F9-541B53228F15}" type="slidenum">
              <a:rPr lang="ja-JP" altLang="en-US" smtClean="0"/>
              <a:pPr/>
              <a:t>3</a:t>
            </a:fld>
            <a:endParaRPr lang="ja-JP" altLang="en-US"/>
          </a:p>
        </p:txBody>
      </p:sp>
    </p:spTree>
    <p:extLst>
      <p:ext uri="{BB962C8B-B14F-4D97-AF65-F5344CB8AC3E}">
        <p14:creationId xmlns:p14="http://schemas.microsoft.com/office/powerpoint/2010/main" val="4159166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私はその問題を解決するために、このよう新しい連結方式を設計しました。</a:t>
            </a:r>
            <a:endParaRPr lang="en-US" altLang="ja-JP" dirty="0"/>
          </a:p>
          <a:p>
            <a:r>
              <a:rPr lang="ja-JP" altLang="en-US" dirty="0"/>
              <a:t>この図にしましたように、二つモーターを制御することで、動作空間が半球体になります。</a:t>
            </a:r>
            <a:endParaRPr lang="en-US" altLang="ja-JP" dirty="0"/>
          </a:p>
          <a:p>
            <a:r>
              <a:rPr lang="ja-JP" altLang="en-US" dirty="0"/>
              <a:t>過去のロボットアームと同じ機能を備えて、</a:t>
            </a:r>
            <a:r>
              <a:rPr lang="ja-JP" altLang="en-US" b="0" i="0" dirty="0">
                <a:solidFill>
                  <a:srgbClr val="202124"/>
                </a:solidFill>
                <a:effectLst/>
                <a:latin typeface="arial" panose="020B0604020202020204" pitchFamily="34" charset="0"/>
              </a:rPr>
              <a:t>モーターへの負担も軽減（けいげん）できます。</a:t>
            </a:r>
            <a:endParaRPr lang="zh-CN" altLang="en-US" dirty="0"/>
          </a:p>
        </p:txBody>
      </p:sp>
      <p:sp>
        <p:nvSpPr>
          <p:cNvPr id="4" name="灯片编号占位符 3"/>
          <p:cNvSpPr>
            <a:spLocks noGrp="1"/>
          </p:cNvSpPr>
          <p:nvPr>
            <p:ph type="sldNum" sz="quarter" idx="5"/>
          </p:nvPr>
        </p:nvSpPr>
        <p:spPr/>
        <p:txBody>
          <a:bodyPr/>
          <a:lstStyle/>
          <a:p>
            <a:fld id="{9B63B2ED-D70A-4E8F-96F9-541B53228F15}" type="slidenum">
              <a:rPr lang="ja-JP" altLang="en-US" smtClean="0"/>
              <a:pPr/>
              <a:t>4</a:t>
            </a:fld>
            <a:endParaRPr lang="ja-JP" altLang="en-US"/>
          </a:p>
        </p:txBody>
      </p:sp>
    </p:spTree>
    <p:extLst>
      <p:ext uri="{BB962C8B-B14F-4D97-AF65-F5344CB8AC3E}">
        <p14:creationId xmlns:p14="http://schemas.microsoft.com/office/powerpoint/2010/main" val="3513608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もう一つの課題は、どうやって二次元の入力画像から三次元のロボットアームの関節位置情報に変換できるのか？</a:t>
            </a:r>
            <a:endParaRPr lang="en-US" altLang="ja-JP" dirty="0"/>
          </a:p>
          <a:p>
            <a:r>
              <a:rPr lang="ja-JP" altLang="en-US" dirty="0"/>
              <a:t>また、どのような姿勢で、再生した影が入力画像と一番似ているのか？</a:t>
            </a:r>
            <a:endParaRPr lang="en-US" altLang="ja-JP" dirty="0"/>
          </a:p>
          <a:p>
            <a:r>
              <a:rPr lang="ja-JP" altLang="en-US" dirty="0"/>
              <a:t>こういう二つの問題点を解決しなければならない。</a:t>
            </a:r>
            <a:endParaRPr lang="zh-CN" altLang="en-US" dirty="0"/>
          </a:p>
        </p:txBody>
      </p:sp>
      <p:sp>
        <p:nvSpPr>
          <p:cNvPr id="4" name="灯片编号占位符 3"/>
          <p:cNvSpPr>
            <a:spLocks noGrp="1"/>
          </p:cNvSpPr>
          <p:nvPr>
            <p:ph type="sldNum" sz="quarter" idx="5"/>
          </p:nvPr>
        </p:nvSpPr>
        <p:spPr/>
        <p:txBody>
          <a:bodyPr/>
          <a:lstStyle/>
          <a:p>
            <a:fld id="{9B63B2ED-D70A-4E8F-96F9-541B53228F15}" type="slidenum">
              <a:rPr lang="ja-JP" altLang="en-US" smtClean="0"/>
              <a:pPr/>
              <a:t>5</a:t>
            </a:fld>
            <a:endParaRPr lang="ja-JP" altLang="en-US"/>
          </a:p>
        </p:txBody>
      </p:sp>
    </p:spTree>
    <p:extLst>
      <p:ext uri="{BB962C8B-B14F-4D97-AF65-F5344CB8AC3E}">
        <p14:creationId xmlns:p14="http://schemas.microsoft.com/office/powerpoint/2010/main" val="3298752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それらの問題を解決するために、私はこのような機械学習の遺伝的アルゴリズム</a:t>
            </a:r>
            <a:r>
              <a:rPr lang="zh-CN" altLang="en-US" dirty="0"/>
              <a:t>（</a:t>
            </a:r>
            <a:r>
              <a:rPr lang="en-US" altLang="zh-CN" dirty="0"/>
              <a:t>GA</a:t>
            </a:r>
            <a:r>
              <a:rPr lang="zh-CN" altLang="en-US" dirty="0"/>
              <a:t>）</a:t>
            </a:r>
            <a:r>
              <a:rPr lang="ja-JP" altLang="en-US" dirty="0"/>
              <a:t>を応用して影認識アルゴリズムを開発した。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逆運動学の知識と組み合わせて、ロボットアームの各手先位置がどんなところに配置するほうがいいかこのアルゴリズムに通して自動に決める。</a:t>
            </a:r>
            <a:endParaRPr lang="en-US" altLang="ja-JP" dirty="0"/>
          </a:p>
        </p:txBody>
      </p:sp>
      <p:sp>
        <p:nvSpPr>
          <p:cNvPr id="4" name="灯片编号占位符 3"/>
          <p:cNvSpPr>
            <a:spLocks noGrp="1"/>
          </p:cNvSpPr>
          <p:nvPr>
            <p:ph type="sldNum" sz="quarter" idx="5"/>
          </p:nvPr>
        </p:nvSpPr>
        <p:spPr/>
        <p:txBody>
          <a:bodyPr/>
          <a:lstStyle/>
          <a:p>
            <a:fld id="{9B63B2ED-D70A-4E8F-96F9-541B53228F15}" type="slidenum">
              <a:rPr lang="ja-JP" altLang="en-US" smtClean="0"/>
              <a:pPr/>
              <a:t>6</a:t>
            </a:fld>
            <a:endParaRPr lang="ja-JP" altLang="en-US"/>
          </a:p>
        </p:txBody>
      </p:sp>
    </p:spTree>
    <p:extLst>
      <p:ext uri="{BB962C8B-B14F-4D97-AF65-F5344CB8AC3E}">
        <p14:creationId xmlns:p14="http://schemas.microsoft.com/office/powerpoint/2010/main" val="1288868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再現したい画像を入力することだけで、自動にロボットの目標位置を計算できます。</a:t>
            </a:r>
            <a:endParaRPr lang="en-US" altLang="ja-JP" dirty="0"/>
          </a:p>
          <a:p>
            <a:r>
              <a:rPr lang="ja-JP" altLang="en-US" dirty="0"/>
              <a:t>例としては、この図の黒い部分の入力画像に対して、</a:t>
            </a:r>
            <a:r>
              <a:rPr lang="en-US" altLang="ja-JP" dirty="0"/>
              <a:t>50</a:t>
            </a:r>
            <a:r>
              <a:rPr lang="ja-JP" altLang="en-US" dirty="0"/>
              <a:t>世代の計算で結構似ている青いロボット影を再現できました。</a:t>
            </a:r>
            <a:endParaRPr lang="zh-CN" altLang="en-US" dirty="0"/>
          </a:p>
        </p:txBody>
      </p:sp>
      <p:sp>
        <p:nvSpPr>
          <p:cNvPr id="4" name="灯片编号占位符 3"/>
          <p:cNvSpPr>
            <a:spLocks noGrp="1"/>
          </p:cNvSpPr>
          <p:nvPr>
            <p:ph type="sldNum" sz="quarter" idx="5"/>
          </p:nvPr>
        </p:nvSpPr>
        <p:spPr/>
        <p:txBody>
          <a:bodyPr/>
          <a:lstStyle/>
          <a:p>
            <a:fld id="{9B63B2ED-D70A-4E8F-96F9-541B53228F15}" type="slidenum">
              <a:rPr lang="ja-JP" altLang="en-US" smtClean="0"/>
              <a:pPr/>
              <a:t>7</a:t>
            </a:fld>
            <a:endParaRPr lang="ja-JP" altLang="en-US"/>
          </a:p>
        </p:txBody>
      </p:sp>
    </p:spTree>
    <p:extLst>
      <p:ext uri="{BB962C8B-B14F-4D97-AF65-F5344CB8AC3E}">
        <p14:creationId xmlns:p14="http://schemas.microsoft.com/office/powerpoint/2010/main" val="2289182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こちらは他の計算できた図です。</a:t>
            </a:r>
            <a:endParaRPr lang="zh-CN" altLang="en-US" dirty="0"/>
          </a:p>
        </p:txBody>
      </p:sp>
      <p:sp>
        <p:nvSpPr>
          <p:cNvPr id="4" name="灯片编号占位符 3"/>
          <p:cNvSpPr>
            <a:spLocks noGrp="1"/>
          </p:cNvSpPr>
          <p:nvPr>
            <p:ph type="sldNum" sz="quarter" idx="5"/>
          </p:nvPr>
        </p:nvSpPr>
        <p:spPr/>
        <p:txBody>
          <a:bodyPr/>
          <a:lstStyle/>
          <a:p>
            <a:fld id="{9B63B2ED-D70A-4E8F-96F9-541B53228F15}" type="slidenum">
              <a:rPr lang="ja-JP" altLang="en-US" smtClean="0"/>
              <a:pPr/>
              <a:t>8</a:t>
            </a:fld>
            <a:endParaRPr lang="ja-JP" altLang="en-US"/>
          </a:p>
        </p:txBody>
      </p:sp>
    </p:spTree>
    <p:extLst>
      <p:ext uri="{BB962C8B-B14F-4D97-AF65-F5344CB8AC3E}">
        <p14:creationId xmlns:p14="http://schemas.microsoft.com/office/powerpoint/2010/main" val="1874424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また、こちらは実機実験の部分です。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PID</a:t>
            </a:r>
            <a:r>
              <a:rPr lang="ja-JP" altLang="en-US" dirty="0"/>
              <a:t>制御で、このような雷の影の画像を再現できました。</a:t>
            </a:r>
            <a:endParaRPr lang="en-US" altLang="ja-JP" dirty="0"/>
          </a:p>
        </p:txBody>
      </p:sp>
      <p:sp>
        <p:nvSpPr>
          <p:cNvPr id="4" name="灯片编号占位符 3"/>
          <p:cNvSpPr>
            <a:spLocks noGrp="1"/>
          </p:cNvSpPr>
          <p:nvPr>
            <p:ph type="sldNum" sz="quarter" idx="5"/>
          </p:nvPr>
        </p:nvSpPr>
        <p:spPr/>
        <p:txBody>
          <a:bodyPr/>
          <a:lstStyle/>
          <a:p>
            <a:fld id="{9B63B2ED-D70A-4E8F-96F9-541B53228F15}" type="slidenum">
              <a:rPr lang="ja-JP" altLang="en-US" smtClean="0"/>
              <a:pPr/>
              <a:t>9</a:t>
            </a:fld>
            <a:endParaRPr lang="ja-JP" altLang="en-US"/>
          </a:p>
        </p:txBody>
      </p:sp>
    </p:spTree>
    <p:extLst>
      <p:ext uri="{BB962C8B-B14F-4D97-AF65-F5344CB8AC3E}">
        <p14:creationId xmlns:p14="http://schemas.microsoft.com/office/powerpoint/2010/main" val="21882397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564" y="41335"/>
            <a:ext cx="11456869" cy="6443459"/>
          </a:xfrm>
          <a:prstGeom prst="rect">
            <a:avLst/>
          </a:prstGeom>
        </p:spPr>
      </p:pic>
      <p:sp>
        <p:nvSpPr>
          <p:cNvPr id="4" name="正方形/長方形 3"/>
          <p:cNvSpPr/>
          <p:nvPr userDrawn="1"/>
        </p:nvSpPr>
        <p:spPr>
          <a:xfrm>
            <a:off x="11067083" y="-4242"/>
            <a:ext cx="936104" cy="119427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a:off x="0" y="-4242"/>
            <a:ext cx="12192000" cy="139180"/>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8" name="直線コネクタ 7"/>
          <p:cNvCxnSpPr/>
          <p:nvPr userDrawn="1"/>
        </p:nvCxnSpPr>
        <p:spPr>
          <a:xfrm>
            <a:off x="508484" y="3909153"/>
            <a:ext cx="11175032"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 name="タイトル 1"/>
          <p:cNvSpPr>
            <a:spLocks noGrp="1"/>
          </p:cNvSpPr>
          <p:nvPr>
            <p:ph type="ctrTitle"/>
          </p:nvPr>
        </p:nvSpPr>
        <p:spPr>
          <a:xfrm>
            <a:off x="914400" y="1886968"/>
            <a:ext cx="10363200" cy="1470025"/>
          </a:xfrm>
        </p:spPr>
        <p:txBody>
          <a:bodyPr>
            <a:normAutofit/>
          </a:bodyPr>
          <a:lstStyle>
            <a:lvl1pPr algn="ctr">
              <a:defRPr sz="4000" baseline="0">
                <a:solidFill>
                  <a:schemeClr val="accent5">
                    <a:lumMod val="50000"/>
                  </a:schemeClr>
                </a:solidFill>
                <a:latin typeface="+mj-ea"/>
                <a:ea typeface="+mj-ea"/>
              </a:defRPr>
            </a:lvl1pPr>
          </a:lstStyle>
          <a:p>
            <a:r>
              <a:rPr kumimoji="1" lang="ja-JP" altLang="en-US" dirty="0"/>
              <a:t>マスタ タイトルの書式設定</a:t>
            </a:r>
          </a:p>
        </p:txBody>
      </p:sp>
      <p:sp>
        <p:nvSpPr>
          <p:cNvPr id="3" name="サブタイトル 2"/>
          <p:cNvSpPr>
            <a:spLocks noGrp="1"/>
          </p:cNvSpPr>
          <p:nvPr>
            <p:ph type="subTitle" idx="1"/>
          </p:nvPr>
        </p:nvSpPr>
        <p:spPr>
          <a:xfrm>
            <a:off x="1828800" y="4340696"/>
            <a:ext cx="8534400" cy="1464568"/>
          </a:xfrm>
        </p:spPr>
        <p:txBody>
          <a:bodyPr>
            <a:normAutofit/>
          </a:bodyPr>
          <a:lstStyle>
            <a:lvl1pPr marL="0" indent="0" algn="ctr">
              <a:buNone/>
              <a:defRPr sz="3200" baseline="0">
                <a:solidFill>
                  <a:srgbClr val="203864"/>
                </a:solidFill>
                <a:latin typeface="+mj-ea"/>
                <a:ea typeface="+mj-e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a:t>マスタ サブタイトルの書式設定</a:t>
            </a:r>
          </a:p>
        </p:txBody>
      </p:sp>
      <p:pic>
        <p:nvPicPr>
          <p:cNvPr id="9" name="図 8" descr="flag_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41069" y="11088"/>
            <a:ext cx="1109861" cy="1547220"/>
          </a:xfrm>
          <a:prstGeom prst="rect">
            <a:avLst/>
          </a:prstGeom>
        </p:spPr>
      </p:pic>
    </p:spTree>
    <p:extLst>
      <p:ext uri="{BB962C8B-B14F-4D97-AF65-F5344CB8AC3E}">
        <p14:creationId xmlns:p14="http://schemas.microsoft.com/office/powerpoint/2010/main" val="1917382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35360" y="126750"/>
            <a:ext cx="10753195" cy="709963"/>
          </a:xfrm>
        </p:spPr>
        <p:txBody>
          <a:bodyPr bIns="0"/>
          <a:lstStyle/>
          <a:p>
            <a:r>
              <a:rPr kumimoji="1" lang="ja-JP" altLang="en-US" dirty="0"/>
              <a:t>マスタ タイトルの書式設定</a:t>
            </a:r>
          </a:p>
        </p:txBody>
      </p:sp>
      <p:sp>
        <p:nvSpPr>
          <p:cNvPr id="3" name="コンテンツ プレースホルダ 2"/>
          <p:cNvSpPr>
            <a:spLocks noGrp="1"/>
          </p:cNvSpPr>
          <p:nvPr>
            <p:ph idx="1"/>
          </p:nvPr>
        </p:nvSpPr>
        <p:spPr/>
        <p:txBody>
          <a:body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cxnSp>
        <p:nvCxnSpPr>
          <p:cNvPr id="4" name="直線コネクタ 3"/>
          <p:cNvCxnSpPr/>
          <p:nvPr userDrawn="1"/>
        </p:nvCxnSpPr>
        <p:spPr>
          <a:xfrm flipV="1">
            <a:off x="0" y="842402"/>
            <a:ext cx="4463819" cy="1"/>
          </a:xfrm>
          <a:prstGeom prst="line">
            <a:avLst/>
          </a:prstGeom>
          <a:ln w="63500" cmpd="dbl">
            <a:solidFill>
              <a:srgbClr val="022C5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61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 タイトルの書式設定</a:t>
            </a:r>
          </a:p>
        </p:txBody>
      </p:sp>
      <p:sp>
        <p:nvSpPr>
          <p:cNvPr id="3" name="コンテンツ プレースホルダ 2"/>
          <p:cNvSpPr>
            <a:spLocks noGrp="1"/>
          </p:cNvSpPr>
          <p:nvPr>
            <p:ph sz="half" idx="1"/>
          </p:nvPr>
        </p:nvSpPr>
        <p:spPr>
          <a:xfrm>
            <a:off x="609600" y="1340768"/>
            <a:ext cx="53848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6197600" y="1340768"/>
            <a:ext cx="53848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cxnSp>
        <p:nvCxnSpPr>
          <p:cNvPr id="5" name="直線コネクタ 4"/>
          <p:cNvCxnSpPr/>
          <p:nvPr userDrawn="1"/>
        </p:nvCxnSpPr>
        <p:spPr>
          <a:xfrm flipV="1">
            <a:off x="0" y="842402"/>
            <a:ext cx="4463819" cy="1"/>
          </a:xfrm>
          <a:prstGeom prst="line">
            <a:avLst/>
          </a:prstGeom>
          <a:ln w="63500" cmpd="dbl">
            <a:solidFill>
              <a:srgbClr val="022C5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89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 タイトルの書式設定</a:t>
            </a:r>
          </a:p>
        </p:txBody>
      </p:sp>
    </p:spTree>
    <p:extLst>
      <p:ext uri="{BB962C8B-B14F-4D97-AF65-F5344CB8AC3E}">
        <p14:creationId xmlns:p14="http://schemas.microsoft.com/office/powerpoint/2010/main" val="2761817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1_タイトル スライド">
    <p:spTree>
      <p:nvGrpSpPr>
        <p:cNvPr id="1" name=""/>
        <p:cNvGrpSpPr/>
        <p:nvPr/>
      </p:nvGrpSpPr>
      <p:grpSpPr>
        <a:xfrm>
          <a:off x="0" y="0"/>
          <a:ext cx="0" cy="0"/>
          <a:chOff x="0" y="0"/>
          <a:chExt cx="0" cy="0"/>
        </a:xfrm>
      </p:grpSpPr>
      <p:sp>
        <p:nvSpPr>
          <p:cNvPr id="2" name="正方形/長方形 1"/>
          <p:cNvSpPr/>
          <p:nvPr userDrawn="1"/>
        </p:nvSpPr>
        <p:spPr>
          <a:xfrm>
            <a:off x="0" y="0"/>
            <a:ext cx="12192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800" dirty="0"/>
          </a:p>
        </p:txBody>
      </p:sp>
      <p:sp>
        <p:nvSpPr>
          <p:cNvPr id="4" name="テキスト ボックス 3"/>
          <p:cNvSpPr txBox="1"/>
          <p:nvPr userDrawn="1"/>
        </p:nvSpPr>
        <p:spPr>
          <a:xfrm>
            <a:off x="10246407" y="6351712"/>
            <a:ext cx="1879443"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50868-C88D-6B49-8F6F-2FC5D73B70AB}" type="slidenum">
              <a:rPr kumimoji="1" lang="ja-JP" altLang="en-US" sz="2400" b="0" i="0" u="none" strike="noStrike" kern="1200" cap="none" spc="0" normalizeH="0" baseline="0" noProof="0" smtClean="0">
                <a:ln>
                  <a:noFill/>
                </a:ln>
                <a:solidFill>
                  <a:prstClr val="black"/>
                </a:solidFill>
                <a:effectLst/>
                <a:uLnTx/>
                <a:uFillTx/>
                <a:latin typeface="ＭＳ Ｐゴシック" panose="020B0600070205080204" pitchFamily="50" charset="-128"/>
                <a:ea typeface="ＭＳ Ｐゴシック" panose="020B0600070205080204" pitchFamily="50" charset="-128"/>
                <a:cs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24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Times New Roman"/>
            </a:endParaRPr>
          </a:p>
        </p:txBody>
      </p:sp>
      <p:pic>
        <p:nvPicPr>
          <p:cNvPr id="5" name="図 4" descr="flag_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41069" y="11088"/>
            <a:ext cx="1109861" cy="1547220"/>
          </a:xfrm>
          <a:prstGeom prst="rect">
            <a:avLst/>
          </a:prstGeom>
        </p:spPr>
      </p:pic>
    </p:spTree>
    <p:extLst>
      <p:ext uri="{BB962C8B-B14F-4D97-AF65-F5344CB8AC3E}">
        <p14:creationId xmlns:p14="http://schemas.microsoft.com/office/powerpoint/2010/main" val="181160041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ユーザー設定レイアウト">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2CC2344-3C51-1546-8129-9C54973DD3EE}"/>
              </a:ext>
            </a:extLst>
          </p:cNvPr>
          <p:cNvSpPr/>
          <p:nvPr userDrawn="1"/>
        </p:nvSpPr>
        <p:spPr>
          <a:xfrm>
            <a:off x="9819861" y="0"/>
            <a:ext cx="2372139" cy="1351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ja-JP" altLang="en-US" sz="24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 name="正方形/長方形 1"/>
          <p:cNvSpPr/>
          <p:nvPr userDrawn="1"/>
        </p:nvSpPr>
        <p:spPr>
          <a:xfrm>
            <a:off x="0" y="0"/>
            <a:ext cx="12192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ja-JP" altLang="en-US" sz="2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5" name="直線コネクタ 4"/>
          <p:cNvCxnSpPr/>
          <p:nvPr userDrawn="1"/>
        </p:nvCxnSpPr>
        <p:spPr>
          <a:xfrm flipV="1">
            <a:off x="0" y="842402"/>
            <a:ext cx="4463819" cy="1"/>
          </a:xfrm>
          <a:prstGeom prst="line">
            <a:avLst/>
          </a:prstGeom>
          <a:ln w="63500" cmpd="dbl">
            <a:solidFill>
              <a:srgbClr val="022C5E"/>
            </a:solidFill>
          </a:ln>
        </p:spPr>
        <p:style>
          <a:lnRef idx="1">
            <a:schemeClr val="accent1"/>
          </a:lnRef>
          <a:fillRef idx="0">
            <a:schemeClr val="accent1"/>
          </a:fillRef>
          <a:effectRef idx="0">
            <a:schemeClr val="accent1"/>
          </a:effectRef>
          <a:fontRef idx="minor">
            <a:schemeClr val="tx1"/>
          </a:fontRef>
        </p:style>
      </p:cxnSp>
      <p:pic>
        <p:nvPicPr>
          <p:cNvPr id="6" name="図 5" descr="flag_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41069" y="11088"/>
            <a:ext cx="1109861" cy="1547220"/>
          </a:xfrm>
          <a:prstGeom prst="rect">
            <a:avLst/>
          </a:prstGeom>
        </p:spPr>
      </p:pic>
    </p:spTree>
    <p:extLst>
      <p:ext uri="{BB962C8B-B14F-4D97-AF65-F5344CB8AC3E}">
        <p14:creationId xmlns:p14="http://schemas.microsoft.com/office/powerpoint/2010/main" val="3624039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35360" y="116632"/>
            <a:ext cx="10753195" cy="720080"/>
          </a:xfrm>
          <a:prstGeom prst="rect">
            <a:avLst/>
          </a:prstGeom>
        </p:spPr>
        <p:txBody>
          <a:bodyPr vert="horz" lIns="91440" tIns="45720" rIns="91440" bIns="0" rtlCol="0" anchor="ctr">
            <a:normAutofit/>
          </a:bodyPr>
          <a:lstStyle/>
          <a:p>
            <a:r>
              <a:rPr kumimoji="1" lang="ja-JP" altLang="en-US" dirty="0"/>
              <a:t>マスタ タイトルの書式設定</a:t>
            </a:r>
          </a:p>
        </p:txBody>
      </p:sp>
      <p:sp>
        <p:nvSpPr>
          <p:cNvPr id="3" name="テキスト プレースホルダ 2"/>
          <p:cNvSpPr>
            <a:spLocks noGrp="1"/>
          </p:cNvSpPr>
          <p:nvPr>
            <p:ph type="body" idx="1"/>
          </p:nvPr>
        </p:nvSpPr>
        <p:spPr>
          <a:xfrm>
            <a:off x="623392" y="1268761"/>
            <a:ext cx="10959008" cy="5256585"/>
          </a:xfrm>
          <a:prstGeom prst="rect">
            <a:avLst/>
          </a:prstGeom>
        </p:spPr>
        <p:txBody>
          <a:bodyPr vert="horz" lIns="91440" tIns="45720" rIns="91440" bIns="45720" rtlCol="0">
            <a:normAutofit/>
          </a:body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ボックス 7"/>
          <p:cNvSpPr txBox="1"/>
          <p:nvPr userDrawn="1"/>
        </p:nvSpPr>
        <p:spPr>
          <a:xfrm>
            <a:off x="10246407" y="6351712"/>
            <a:ext cx="1879443"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50868-C88D-6B49-8F6F-2FC5D73B70AB}" type="slidenum">
              <a:rPr kumimoji="1" lang="ja-JP" altLang="en-US" sz="2400" b="0" i="0" u="none" strike="noStrike" kern="1200" cap="none" spc="0" normalizeH="0" baseline="0" noProof="0" smtClean="0">
                <a:ln>
                  <a:noFill/>
                </a:ln>
                <a:solidFill>
                  <a:prstClr val="black"/>
                </a:solidFill>
                <a:effectLst/>
                <a:uLnTx/>
                <a:uFillTx/>
                <a:latin typeface="ＭＳ Ｐゴシック" panose="020B0600070205080204" pitchFamily="50" charset="-128"/>
                <a:ea typeface="ＭＳ Ｐゴシック" panose="020B0600070205080204" pitchFamily="50" charset="-128"/>
                <a:cs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24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Times New Roman"/>
            </a:endParaRPr>
          </a:p>
        </p:txBody>
      </p:sp>
      <p:sp>
        <p:nvSpPr>
          <p:cNvPr id="9" name="正方形/長方形 8"/>
          <p:cNvSpPr/>
          <p:nvPr userDrawn="1"/>
        </p:nvSpPr>
        <p:spPr>
          <a:xfrm>
            <a:off x="0" y="0"/>
            <a:ext cx="12192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2" name="図 11" descr="flogs.pn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1197902" y="9248"/>
            <a:ext cx="681675" cy="899472"/>
          </a:xfrm>
          <a:prstGeom prst="rect">
            <a:avLst/>
          </a:prstGeom>
        </p:spPr>
      </p:pic>
    </p:spTree>
    <p:extLst>
      <p:ext uri="{BB962C8B-B14F-4D97-AF65-F5344CB8AC3E}">
        <p14:creationId xmlns:p14="http://schemas.microsoft.com/office/powerpoint/2010/main" val="290801723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9" r:id="rId5"/>
    <p:sldLayoutId id="2147483769" r:id="rId6"/>
  </p:sldLayoutIdLst>
  <p:hf hdr="0" ftr="0" dt="0"/>
  <p:txStyles>
    <p:titleStyle>
      <a:lvl1pPr algn="l" defTabSz="914400" rtl="0" eaLnBrk="1" latinLnBrk="0" hangingPunct="1">
        <a:spcBef>
          <a:spcPct val="0"/>
        </a:spcBef>
        <a:buNone/>
        <a:defRPr kumimoji="1" sz="3600" kern="1200" baseline="0">
          <a:solidFill>
            <a:schemeClr val="accent5">
              <a:lumMod val="50000"/>
            </a:schemeClr>
          </a:solidFill>
          <a:latin typeface="Verdana" panose="020B0604030504040204" pitchFamily="34" charset="0"/>
          <a:ea typeface="メイリオ" panose="020B0604030504040204" pitchFamily="50" charset="-128"/>
          <a:cs typeface="+mj-cs"/>
        </a:defRPr>
      </a:lvl1pPr>
    </p:titleStyle>
    <p:bodyStyle>
      <a:lvl1pPr marL="342900" indent="-360000" algn="l" defTabSz="914400" rtl="0" eaLnBrk="1" latinLnBrk="0" hangingPunct="1">
        <a:spcBef>
          <a:spcPts val="1200"/>
        </a:spcBef>
        <a:buFont typeface="Wingdings" panose="05000000000000000000" pitchFamily="2" charset="2"/>
        <a:buChar char="l"/>
        <a:defRPr kumimoji="1" sz="3200" kern="1200" baseline="0">
          <a:solidFill>
            <a:srgbClr val="203864"/>
          </a:solidFill>
          <a:latin typeface="Verdana" panose="020B0604030504040204" pitchFamily="34" charset="0"/>
          <a:ea typeface="メイリオ" panose="020B0604030504040204" pitchFamily="50" charset="-128"/>
          <a:cs typeface="+mn-cs"/>
        </a:defRPr>
      </a:lvl1pPr>
      <a:lvl2pPr marL="742950" indent="-360000" algn="l" defTabSz="914400" rtl="0" eaLnBrk="1" latinLnBrk="0" hangingPunct="1">
        <a:spcBef>
          <a:spcPts val="200"/>
        </a:spcBef>
        <a:buFont typeface="Wingdings" panose="05000000000000000000" pitchFamily="2" charset="2"/>
        <a:buChar char="n"/>
        <a:defRPr kumimoji="1" sz="2800" kern="1200" baseline="0">
          <a:solidFill>
            <a:schemeClr val="bg2">
              <a:lumMod val="50000"/>
            </a:schemeClr>
          </a:solidFill>
          <a:latin typeface="Verdana" panose="020B0604030504040204" pitchFamily="34" charset="0"/>
          <a:ea typeface="メイリオ" panose="020B0604030504040204" pitchFamily="50" charset="-128"/>
          <a:cs typeface="+mn-cs"/>
        </a:defRPr>
      </a:lvl2pPr>
      <a:lvl3pPr marL="987425" indent="-361950" algn="l" defTabSz="914400" rtl="0" eaLnBrk="1" latinLnBrk="0" hangingPunct="1">
        <a:spcBef>
          <a:spcPts val="200"/>
        </a:spcBef>
        <a:buFont typeface="Wingdings" panose="05000000000000000000" pitchFamily="2" charset="2"/>
        <a:buChar char="l"/>
        <a:defRPr kumimoji="1" sz="2400" kern="1200" baseline="0">
          <a:solidFill>
            <a:schemeClr val="bg2">
              <a:lumMod val="50000"/>
            </a:schemeClr>
          </a:solidFill>
          <a:latin typeface="Verdana" panose="020B0604030504040204" pitchFamily="34" charset="0"/>
          <a:ea typeface="メイリオ" panose="020B0604030504040204" pitchFamily="50" charset="-128"/>
          <a:cs typeface="+mn-cs"/>
        </a:defRPr>
      </a:lvl3pPr>
      <a:lvl4pPr marL="1349375" indent="-452438" algn="l" defTabSz="914400" rtl="0" eaLnBrk="1" latinLnBrk="0" hangingPunct="1">
        <a:spcBef>
          <a:spcPts val="200"/>
        </a:spcBef>
        <a:buFont typeface="Wingdings" panose="05000000000000000000" pitchFamily="2" charset="2"/>
        <a:buChar char="l"/>
        <a:defRPr kumimoji="1" sz="2400" kern="1200" baseline="0">
          <a:solidFill>
            <a:schemeClr val="bg2">
              <a:lumMod val="50000"/>
            </a:schemeClr>
          </a:solidFill>
          <a:latin typeface="Verdana" panose="020B0604030504040204" pitchFamily="34" charset="0"/>
          <a:ea typeface="メイリオ" panose="020B0604030504040204" pitchFamily="50" charset="-128"/>
          <a:cs typeface="+mn-cs"/>
        </a:defRPr>
      </a:lvl4pPr>
      <a:lvl5pPr marL="1701800" indent="-442913" algn="l" defTabSz="914400" rtl="0" eaLnBrk="1" latinLnBrk="0" hangingPunct="1">
        <a:spcBef>
          <a:spcPts val="200"/>
        </a:spcBef>
        <a:buFont typeface="Wingdings" panose="05000000000000000000" pitchFamily="2" charset="2"/>
        <a:buChar char="l"/>
        <a:defRPr kumimoji="1" sz="2400" kern="1200" baseline="0">
          <a:solidFill>
            <a:schemeClr val="bg2">
              <a:lumMod val="50000"/>
            </a:schemeClr>
          </a:solidFill>
          <a:latin typeface="Verdana" panose="020B0604030504040204" pitchFamily="34" charset="0"/>
          <a:ea typeface="メイリオ" panose="020B0604030504040204" pitchFamily="50" charset="-128"/>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video" Target="../media/media4.mp4"/><Relationship Id="rId2" Type="http://schemas.microsoft.com/office/2007/relationships/media" Target="../media/media4.mp4"/><Relationship Id="rId1" Type="http://schemas.openxmlformats.org/officeDocument/2006/relationships/tags" Target="../tags/tag2.xml"/><Relationship Id="rId6" Type="http://schemas.openxmlformats.org/officeDocument/2006/relationships/image" Target="../media/image2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16.jpeg"/><Relationship Id="rId5" Type="http://schemas.openxmlformats.org/officeDocument/2006/relationships/image" Target="../media/image18.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txBox="1">
            <a:spLocks/>
          </p:cNvSpPr>
          <p:nvPr/>
        </p:nvSpPr>
        <p:spPr>
          <a:xfrm>
            <a:off x="1919537" y="2174898"/>
            <a:ext cx="8367101" cy="1388995"/>
          </a:xfrm>
          <a:prstGeom prst="rect">
            <a:avLst/>
          </a:prstGeom>
          <a:noFill/>
          <a:effectLst/>
        </p:spPr>
        <p:txBody>
          <a:bodyPr lIns="0" tIns="0" rIns="0" bIns="0"/>
          <a:lstStyle>
            <a:lvl1pPr algn="l" defTabSz="914400" rtl="0" eaLnBrk="1" latinLnBrk="0" hangingPunct="1">
              <a:lnSpc>
                <a:spcPct val="100000"/>
              </a:lnSpc>
              <a:spcBef>
                <a:spcPct val="0"/>
              </a:spcBef>
              <a:buNone/>
              <a:defRPr kumimoji="1" sz="2000" b="0" i="0" kern="1200" cap="none" spc="0">
                <a:ln w="18415" cmpd="sng">
                  <a:noFill/>
                  <a:prstDash val="solid"/>
                </a:ln>
                <a:solidFill>
                  <a:schemeClr val="bg1"/>
                </a:solidFill>
                <a:effectLst/>
                <a:latin typeface="A-OTF 黎ミン Pro M"/>
                <a:ea typeface="A-OTF 黎ミン Pro M"/>
                <a:cs typeface="A-OTF 黎ミン Pro M"/>
              </a:defRPr>
            </a:lvl1pPr>
          </a:lstStyle>
          <a:p>
            <a:pPr algn="ctr">
              <a:lnSpc>
                <a:spcPct val="120000"/>
              </a:lnSpc>
            </a:pPr>
            <a:r>
              <a:rPr lang="zh-CN" altLang="en-US" sz="3200" b="0" i="0" dirty="0">
                <a:solidFill>
                  <a:srgbClr val="000000"/>
                </a:solidFill>
                <a:effectLst/>
                <a:latin typeface="lucida Grande"/>
              </a:rPr>
              <a:t>技術</a:t>
            </a:r>
            <a:r>
              <a:rPr lang="ja-JP" altLang="en-US" sz="3200" b="0" i="0" dirty="0">
                <a:solidFill>
                  <a:srgbClr val="000000"/>
                </a:solidFill>
                <a:effectLst/>
                <a:latin typeface="lucida Grande"/>
              </a:rPr>
              <a:t>プレゼンテーション</a:t>
            </a:r>
            <a:endParaRPr lang="en-US" altLang="ja-JP" sz="3600" b="1" dirty="0">
              <a:solidFill>
                <a:srgbClr val="000000"/>
              </a:solidFill>
              <a:latin typeface="メイリオ" panose="020B0604030504040204" pitchFamily="50" charset="-128"/>
              <a:ea typeface="メイリオ" panose="020B0604030504040204" pitchFamily="50" charset="-128"/>
              <a:cs typeface="ＭＳ 明朝"/>
            </a:endParaRPr>
          </a:p>
        </p:txBody>
      </p:sp>
      <p:cxnSp>
        <p:nvCxnSpPr>
          <p:cNvPr id="11" name="直線コネクタ 10"/>
          <p:cNvCxnSpPr/>
          <p:nvPr/>
        </p:nvCxnSpPr>
        <p:spPr>
          <a:xfrm>
            <a:off x="1905363" y="3909153"/>
            <a:ext cx="838127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2" name="テキスト ボックス 11"/>
          <p:cNvSpPr txBox="1"/>
          <p:nvPr/>
        </p:nvSpPr>
        <p:spPr>
          <a:xfrm>
            <a:off x="1912449" y="5476643"/>
            <a:ext cx="8381275" cy="603242"/>
          </a:xfrm>
          <a:prstGeom prst="rect">
            <a:avLst/>
          </a:prstGeom>
          <a:noFill/>
        </p:spPr>
        <p:txBody>
          <a:bodyPr wrap="square" lIns="0" tIns="0" rIns="0" bIns="0" rtlCol="0">
            <a:spAutoFit/>
          </a:bodyPr>
          <a:lstStyle/>
          <a:p>
            <a:pPr algn="ctr" defTabSz="457200">
              <a:lnSpc>
                <a:spcPct val="130000"/>
              </a:lnSpc>
            </a:pPr>
            <a:r>
              <a:rPr lang="en-US" altLang="ja-JP" sz="3200" dirty="0">
                <a:ln w="12700">
                  <a:noFill/>
                  <a:prstDash val="solid"/>
                </a:ln>
                <a:solidFill>
                  <a:srgbClr val="000000"/>
                </a:solidFill>
                <a:latin typeface="メイリオ" panose="020B0604030504040204" pitchFamily="50" charset="-128"/>
                <a:ea typeface="メイリオ" panose="020B0604030504040204" pitchFamily="50" charset="-128"/>
                <a:cs typeface="ＭＳ ゴシック"/>
              </a:rPr>
              <a:t>XIE RUNKANG</a:t>
            </a:r>
          </a:p>
        </p:txBody>
      </p:sp>
      <p:sp>
        <p:nvSpPr>
          <p:cNvPr id="13" name="テキスト ボックス 12"/>
          <p:cNvSpPr txBox="1"/>
          <p:nvPr/>
        </p:nvSpPr>
        <p:spPr>
          <a:xfrm>
            <a:off x="1905362" y="5099616"/>
            <a:ext cx="8381275" cy="377026"/>
          </a:xfrm>
          <a:prstGeom prst="rect">
            <a:avLst/>
          </a:prstGeom>
          <a:noFill/>
        </p:spPr>
        <p:txBody>
          <a:bodyPr wrap="square" lIns="0" tIns="0" rIns="0" bIns="0" rtlCol="0">
            <a:spAutoFit/>
          </a:bodyPr>
          <a:lstStyle/>
          <a:p>
            <a:pPr algn="ctr">
              <a:lnSpc>
                <a:spcPct val="130000"/>
              </a:lnSpc>
            </a:pPr>
            <a:r>
              <a:rPr lang="ja-JP" altLang="en-US" sz="2000" dirty="0">
                <a:ln w="12700">
                  <a:noFill/>
                  <a:prstDash val="solid"/>
                </a:ln>
                <a:solidFill>
                  <a:srgbClr val="000000"/>
                </a:solidFill>
                <a:latin typeface="メイリオ" panose="020B0604030504040204" pitchFamily="50" charset="-128"/>
                <a:ea typeface="メイリオ" panose="020B0604030504040204" pitchFamily="50" charset="-128"/>
                <a:cs typeface="ＭＳ ゴシック"/>
              </a:rPr>
              <a:t>東京工業大学石井研究室</a:t>
            </a:r>
            <a:endParaRPr lang="en-US" altLang="ja-JP" sz="2000" dirty="0">
              <a:ln w="12700">
                <a:noFill/>
                <a:prstDash val="solid"/>
              </a:ln>
              <a:solidFill>
                <a:srgbClr val="000000"/>
              </a:solidFill>
              <a:latin typeface="メイリオ" panose="020B0604030504040204" pitchFamily="50" charset="-128"/>
              <a:ea typeface="メイリオ" panose="020B0604030504040204" pitchFamily="50" charset="-128"/>
              <a:cs typeface="ＭＳ ゴシック"/>
            </a:endParaRPr>
          </a:p>
        </p:txBody>
      </p:sp>
    </p:spTree>
    <p:extLst>
      <p:ext uri="{BB962C8B-B14F-4D97-AF65-F5344CB8AC3E}">
        <p14:creationId xmlns:p14="http://schemas.microsoft.com/office/powerpoint/2010/main" val="3441673510"/>
      </p:ext>
    </p:extLst>
  </p:cSld>
  <p:clrMapOvr>
    <a:masterClrMapping/>
  </p:clrMapOvr>
  <mc:AlternateContent xmlns:mc="http://schemas.openxmlformats.org/markup-compatibility/2006" xmlns:p14="http://schemas.microsoft.com/office/powerpoint/2010/main">
    <mc:Choice Requires="p14">
      <p:transition spd="slow" p14:dur="2000" advTm="19273"/>
    </mc:Choice>
    <mc:Fallback xmlns="">
      <p:transition spd="slow" advTm="1927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D385C5-B56E-7534-E756-1539B2B009CC}"/>
              </a:ext>
            </a:extLst>
          </p:cNvPr>
          <p:cNvSpPr>
            <a:spLocks noGrp="1"/>
          </p:cNvSpPr>
          <p:nvPr>
            <p:ph type="title"/>
          </p:nvPr>
        </p:nvSpPr>
        <p:spPr/>
        <p:txBody>
          <a:bodyPr/>
          <a:lstStyle/>
          <a:p>
            <a:r>
              <a:rPr lang="en-US" altLang="zh-CN" dirty="0"/>
              <a:t>Intern</a:t>
            </a:r>
            <a:endParaRPr lang="zh-CN" altLang="en-US" dirty="0"/>
          </a:p>
        </p:txBody>
      </p:sp>
      <p:sp>
        <p:nvSpPr>
          <p:cNvPr id="3" name="内容占位符 2">
            <a:extLst>
              <a:ext uri="{FF2B5EF4-FFF2-40B4-BE49-F238E27FC236}">
                <a16:creationId xmlns:a16="http://schemas.microsoft.com/office/drawing/2014/main" id="{EACB8ED4-7F53-CC4B-9D47-880C822E32EE}"/>
              </a:ext>
            </a:extLst>
          </p:cNvPr>
          <p:cNvSpPr>
            <a:spLocks noGrp="1"/>
          </p:cNvSpPr>
          <p:nvPr>
            <p:ph idx="1"/>
          </p:nvPr>
        </p:nvSpPr>
        <p:spPr/>
        <p:txBody>
          <a:bodyPr/>
          <a:lstStyle/>
          <a:p>
            <a:r>
              <a:rPr lang="en-US" altLang="zh-CN" dirty="0"/>
              <a:t>08/2023 </a:t>
            </a:r>
            <a:r>
              <a:rPr lang="ja-JP" altLang="en-US" dirty="0"/>
              <a:t>～</a:t>
            </a:r>
            <a:r>
              <a:rPr lang="en-US" altLang="zh-CN" dirty="0"/>
              <a:t> 09/2023</a:t>
            </a:r>
            <a:r>
              <a:rPr lang="ja-JP" altLang="en-US" dirty="0"/>
              <a:t>　</a:t>
            </a:r>
            <a:r>
              <a:rPr lang="en-US" altLang="zh-CN" dirty="0"/>
              <a:t>Bosch</a:t>
            </a:r>
          </a:p>
          <a:p>
            <a:pPr lvl="1"/>
            <a:r>
              <a:rPr lang="ja-JP" altLang="en-US" dirty="0"/>
              <a:t>ボッシュのカメラシステムに、人間の顔を認識し、年齢と性別を推定できる</a:t>
            </a:r>
            <a:r>
              <a:rPr lang="en-US" altLang="ja-JP" dirty="0"/>
              <a:t>AI</a:t>
            </a:r>
            <a:r>
              <a:rPr lang="ja-JP" altLang="en-US" dirty="0"/>
              <a:t>アルゴリズム設計した</a:t>
            </a:r>
            <a:endParaRPr lang="en-US" altLang="ja-JP" dirty="0"/>
          </a:p>
          <a:p>
            <a:pPr lvl="1"/>
            <a:endParaRPr lang="en-US" altLang="ja-JP" dirty="0"/>
          </a:p>
          <a:p>
            <a:pPr lvl="1"/>
            <a:r>
              <a:rPr lang="en-US" altLang="zh-CN" dirty="0"/>
              <a:t>Difficulty:</a:t>
            </a:r>
          </a:p>
          <a:p>
            <a:pPr marL="897300" lvl="1" indent="-514350">
              <a:buFont typeface="+mj-lt"/>
              <a:buAutoNum type="arabicPeriod"/>
            </a:pPr>
            <a:r>
              <a:rPr lang="en-US" altLang="zh-CN" dirty="0"/>
              <a:t>	</a:t>
            </a:r>
            <a:r>
              <a:rPr lang="ja-JP" altLang="en-US" dirty="0"/>
              <a:t>上から下に撮影</a:t>
            </a:r>
            <a:endParaRPr lang="en-US" altLang="ja-JP" dirty="0"/>
          </a:p>
          <a:p>
            <a:pPr marL="897300" lvl="1" indent="-514350">
              <a:buFont typeface="+mj-lt"/>
              <a:buAutoNum type="arabicPeriod"/>
            </a:pPr>
            <a:r>
              <a:rPr lang="ja-JP" altLang="en-US" dirty="0"/>
              <a:t>顔の形状変形</a:t>
            </a:r>
            <a:endParaRPr lang="en-US" altLang="ja-JP" dirty="0"/>
          </a:p>
          <a:p>
            <a:pPr marL="897300" lvl="1" indent="-514350">
              <a:buFont typeface="+mj-lt"/>
              <a:buAutoNum type="arabicPeriod"/>
            </a:pPr>
            <a:r>
              <a:rPr lang="ja-JP" altLang="en-US" dirty="0"/>
              <a:t>髪の影響</a:t>
            </a:r>
            <a:endParaRPr lang="zh-CN" altLang="en-US" dirty="0"/>
          </a:p>
        </p:txBody>
      </p:sp>
      <p:pic>
        <p:nvPicPr>
          <p:cNvPr id="5" name="图形 4" descr="Web 摄像头 轮廓">
            <a:extLst>
              <a:ext uri="{FF2B5EF4-FFF2-40B4-BE49-F238E27FC236}">
                <a16:creationId xmlns:a16="http://schemas.microsoft.com/office/drawing/2014/main" id="{9680A979-119C-B55F-0BC5-36DD38AB6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88288" y="2971800"/>
            <a:ext cx="914400" cy="914400"/>
          </a:xfrm>
          <a:prstGeom prst="rect">
            <a:avLst/>
          </a:prstGeom>
        </p:spPr>
      </p:pic>
      <p:pic>
        <p:nvPicPr>
          <p:cNvPr id="7" name="图形 6" descr="男人 纯色填充">
            <a:extLst>
              <a:ext uri="{FF2B5EF4-FFF2-40B4-BE49-F238E27FC236}">
                <a16:creationId xmlns:a16="http://schemas.microsoft.com/office/drawing/2014/main" id="{86CB7A87-9E07-B097-B425-3C4234AFB2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1008" y="5199414"/>
            <a:ext cx="914400" cy="914400"/>
          </a:xfrm>
          <a:prstGeom prst="rect">
            <a:avLst/>
          </a:prstGeom>
        </p:spPr>
      </p:pic>
      <p:cxnSp>
        <p:nvCxnSpPr>
          <p:cNvPr id="9" name="直接连接符 8">
            <a:extLst>
              <a:ext uri="{FF2B5EF4-FFF2-40B4-BE49-F238E27FC236}">
                <a16:creationId xmlns:a16="http://schemas.microsoft.com/office/drawing/2014/main" id="{7FE5739A-DC91-17F3-51F7-B1EF6C9896E9}"/>
              </a:ext>
            </a:extLst>
          </p:cNvPr>
          <p:cNvCxnSpPr>
            <a:cxnSpLocks/>
          </p:cNvCxnSpPr>
          <p:nvPr/>
        </p:nvCxnSpPr>
        <p:spPr>
          <a:xfrm flipH="1">
            <a:off x="7968208" y="3867267"/>
            <a:ext cx="1177280" cy="12349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C871545-0CC1-0893-6E79-24C974B34D12}"/>
              </a:ext>
            </a:extLst>
          </p:cNvPr>
          <p:cNvCxnSpPr>
            <a:cxnSpLocks/>
          </p:cNvCxnSpPr>
          <p:nvPr/>
        </p:nvCxnSpPr>
        <p:spPr>
          <a:xfrm>
            <a:off x="9145488" y="3867267"/>
            <a:ext cx="1177280" cy="12349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F9BDB14C-E6B1-0965-1209-A3C7A7E4239F}"/>
              </a:ext>
            </a:extLst>
          </p:cNvPr>
          <p:cNvCxnSpPr/>
          <p:nvPr/>
        </p:nvCxnSpPr>
        <p:spPr>
          <a:xfrm>
            <a:off x="8425408" y="5619025"/>
            <a:ext cx="18470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051773"/>
      </p:ext>
    </p:extLst>
  </p:cSld>
  <p:clrMapOvr>
    <a:masterClrMapping/>
  </p:clrMapOvr>
  <mc:AlternateContent xmlns:mc="http://schemas.openxmlformats.org/markup-compatibility/2006" xmlns:p14="http://schemas.microsoft.com/office/powerpoint/2010/main">
    <mc:Choice Requires="p14">
      <p:transition spd="slow" p14:dur="2000" advTm="54688"/>
    </mc:Choice>
    <mc:Fallback xmlns="">
      <p:transition spd="slow" advTm="5468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8CEB74-2706-A233-B1D1-02DB22FA8F99}"/>
              </a:ext>
            </a:extLst>
          </p:cNvPr>
          <p:cNvSpPr>
            <a:spLocks noGrp="1"/>
          </p:cNvSpPr>
          <p:nvPr>
            <p:ph type="title"/>
          </p:nvPr>
        </p:nvSpPr>
        <p:spPr/>
        <p:txBody>
          <a:bodyPr/>
          <a:lstStyle/>
          <a:p>
            <a:r>
              <a:rPr lang="en-US" altLang="zh-CN" dirty="0"/>
              <a:t>Intern</a:t>
            </a:r>
            <a:endParaRPr lang="zh-CN" altLang="en-US" dirty="0"/>
          </a:p>
        </p:txBody>
      </p:sp>
      <p:sp>
        <p:nvSpPr>
          <p:cNvPr id="3" name="内容占位符 2">
            <a:extLst>
              <a:ext uri="{FF2B5EF4-FFF2-40B4-BE49-F238E27FC236}">
                <a16:creationId xmlns:a16="http://schemas.microsoft.com/office/drawing/2014/main" id="{79B79BB4-EBD3-1CB4-9B3C-AF479C75EB5F}"/>
              </a:ext>
            </a:extLst>
          </p:cNvPr>
          <p:cNvSpPr>
            <a:spLocks noGrp="1"/>
          </p:cNvSpPr>
          <p:nvPr>
            <p:ph idx="1"/>
          </p:nvPr>
        </p:nvSpPr>
        <p:spPr/>
        <p:txBody>
          <a:bodyPr/>
          <a:lstStyle/>
          <a:p>
            <a:r>
              <a:rPr lang="en-US" altLang="zh-CN" dirty="0"/>
              <a:t>YOLOv8, </a:t>
            </a:r>
            <a:r>
              <a:rPr lang="en-US" altLang="zh-CN" dirty="0" err="1"/>
              <a:t>MediaPipe</a:t>
            </a:r>
            <a:r>
              <a:rPr lang="en-US" altLang="zh-CN" dirty="0"/>
              <a:t>, </a:t>
            </a:r>
            <a:r>
              <a:rPr lang="en-US" altLang="zh-CN" dirty="0" err="1"/>
              <a:t>DeepFace</a:t>
            </a:r>
            <a:r>
              <a:rPr lang="ja-JP" altLang="en-US" dirty="0"/>
              <a:t>　三つのモデルを利用</a:t>
            </a:r>
            <a:endParaRPr lang="zh-CN" altLang="en-US" dirty="0"/>
          </a:p>
        </p:txBody>
      </p:sp>
      <p:sp>
        <p:nvSpPr>
          <p:cNvPr id="4" name="矩形 3">
            <a:extLst>
              <a:ext uri="{FF2B5EF4-FFF2-40B4-BE49-F238E27FC236}">
                <a16:creationId xmlns:a16="http://schemas.microsoft.com/office/drawing/2014/main" id="{6D846E34-ECC1-786D-9CDD-B02A8A91E777}"/>
              </a:ext>
            </a:extLst>
          </p:cNvPr>
          <p:cNvSpPr/>
          <p:nvPr/>
        </p:nvSpPr>
        <p:spPr>
          <a:xfrm>
            <a:off x="609600" y="2996952"/>
            <a:ext cx="1224136" cy="5760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入力</a:t>
            </a:r>
            <a:endParaRPr kumimoji="1" lang="zh-CN" altLang="en-US" dirty="0">
              <a:solidFill>
                <a:schemeClr val="tx1"/>
              </a:solidFill>
            </a:endParaRPr>
          </a:p>
        </p:txBody>
      </p:sp>
      <p:sp>
        <p:nvSpPr>
          <p:cNvPr id="5" name="矩形 4">
            <a:extLst>
              <a:ext uri="{FF2B5EF4-FFF2-40B4-BE49-F238E27FC236}">
                <a16:creationId xmlns:a16="http://schemas.microsoft.com/office/drawing/2014/main" id="{B6B39960-90EE-2450-8031-21AB6963D5F0}"/>
              </a:ext>
            </a:extLst>
          </p:cNvPr>
          <p:cNvSpPr/>
          <p:nvPr/>
        </p:nvSpPr>
        <p:spPr>
          <a:xfrm>
            <a:off x="3129880" y="2960948"/>
            <a:ext cx="1584176" cy="6480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YOLOv8</a:t>
            </a:r>
            <a:endParaRPr kumimoji="1" lang="zh-CN" altLang="en-US" dirty="0">
              <a:solidFill>
                <a:schemeClr val="tx1"/>
              </a:solidFill>
            </a:endParaRPr>
          </a:p>
        </p:txBody>
      </p:sp>
      <p:cxnSp>
        <p:nvCxnSpPr>
          <p:cNvPr id="7" name="直接箭头连接符 6">
            <a:extLst>
              <a:ext uri="{FF2B5EF4-FFF2-40B4-BE49-F238E27FC236}">
                <a16:creationId xmlns:a16="http://schemas.microsoft.com/office/drawing/2014/main" id="{99C416F5-4BAE-0AAF-07B6-1BB6754FEA95}"/>
              </a:ext>
            </a:extLst>
          </p:cNvPr>
          <p:cNvCxnSpPr>
            <a:stCxn id="4" idx="3"/>
            <a:endCxn id="5" idx="1"/>
          </p:cNvCxnSpPr>
          <p:nvPr/>
        </p:nvCxnSpPr>
        <p:spPr>
          <a:xfrm>
            <a:off x="1833736" y="3284984"/>
            <a:ext cx="12961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9ADC4AD0-46A9-9234-45C9-2015E002E113}"/>
              </a:ext>
            </a:extLst>
          </p:cNvPr>
          <p:cNvSpPr/>
          <p:nvPr/>
        </p:nvSpPr>
        <p:spPr>
          <a:xfrm>
            <a:off x="5940551" y="2960948"/>
            <a:ext cx="1700608" cy="6480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MediaPipe</a:t>
            </a:r>
            <a:endParaRPr kumimoji="1" lang="zh-CN" altLang="en-US" dirty="0">
              <a:solidFill>
                <a:schemeClr val="tx1"/>
              </a:solidFill>
            </a:endParaRPr>
          </a:p>
        </p:txBody>
      </p:sp>
      <p:cxnSp>
        <p:nvCxnSpPr>
          <p:cNvPr id="10" name="直接箭头连接符 9">
            <a:extLst>
              <a:ext uri="{FF2B5EF4-FFF2-40B4-BE49-F238E27FC236}">
                <a16:creationId xmlns:a16="http://schemas.microsoft.com/office/drawing/2014/main" id="{8809751B-8488-3C37-1113-B7638B3171AB}"/>
              </a:ext>
            </a:extLst>
          </p:cNvPr>
          <p:cNvCxnSpPr>
            <a:cxnSpLocks/>
            <a:stCxn id="5" idx="3"/>
            <a:endCxn id="8" idx="1"/>
          </p:cNvCxnSpPr>
          <p:nvPr/>
        </p:nvCxnSpPr>
        <p:spPr>
          <a:xfrm>
            <a:off x="4714056" y="3284984"/>
            <a:ext cx="122649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F7DFF80-EA4C-B2D6-79B0-B3D6979F1715}"/>
              </a:ext>
            </a:extLst>
          </p:cNvPr>
          <p:cNvSpPr txBox="1"/>
          <p:nvPr/>
        </p:nvSpPr>
        <p:spPr>
          <a:xfrm>
            <a:off x="4851030" y="2814564"/>
            <a:ext cx="877163"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人検知</a:t>
            </a:r>
            <a:endParaRPr lang="zh-CN" altLang="en-US" dirty="0">
              <a:latin typeface="ＭＳ Ｐゴシック" panose="020B0600070205080204" pitchFamily="50" charset="-128"/>
              <a:ea typeface="ＭＳ Ｐゴシック" panose="020B0600070205080204" pitchFamily="50" charset="-128"/>
            </a:endParaRPr>
          </a:p>
        </p:txBody>
      </p:sp>
      <p:sp>
        <p:nvSpPr>
          <p:cNvPr id="13" name="矩形 12">
            <a:extLst>
              <a:ext uri="{FF2B5EF4-FFF2-40B4-BE49-F238E27FC236}">
                <a16:creationId xmlns:a16="http://schemas.microsoft.com/office/drawing/2014/main" id="{E680C321-A7E5-F375-8251-87BEB20EBE3F}"/>
              </a:ext>
            </a:extLst>
          </p:cNvPr>
          <p:cNvSpPr/>
          <p:nvPr/>
        </p:nvSpPr>
        <p:spPr>
          <a:xfrm>
            <a:off x="3129880" y="4221088"/>
            <a:ext cx="1584176" cy="6480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追跡</a:t>
            </a:r>
            <a:endParaRPr kumimoji="1" lang="zh-CN" altLang="en-US" dirty="0">
              <a:solidFill>
                <a:schemeClr val="tx1"/>
              </a:solidFill>
            </a:endParaRPr>
          </a:p>
        </p:txBody>
      </p:sp>
      <p:cxnSp>
        <p:nvCxnSpPr>
          <p:cNvPr id="15" name="直接箭头连接符 14">
            <a:extLst>
              <a:ext uri="{FF2B5EF4-FFF2-40B4-BE49-F238E27FC236}">
                <a16:creationId xmlns:a16="http://schemas.microsoft.com/office/drawing/2014/main" id="{CDFCD014-4571-B63D-CA27-5ED11E518082}"/>
              </a:ext>
            </a:extLst>
          </p:cNvPr>
          <p:cNvCxnSpPr>
            <a:stCxn id="5" idx="2"/>
            <a:endCxn id="13" idx="0"/>
          </p:cNvCxnSpPr>
          <p:nvPr/>
        </p:nvCxnSpPr>
        <p:spPr>
          <a:xfrm>
            <a:off x="3921968" y="3609020"/>
            <a:ext cx="0" cy="6120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肘形 24">
            <a:extLst>
              <a:ext uri="{FF2B5EF4-FFF2-40B4-BE49-F238E27FC236}">
                <a16:creationId xmlns:a16="http://schemas.microsoft.com/office/drawing/2014/main" id="{10730312-F5DE-DBD9-2089-A4FEC02FA065}"/>
              </a:ext>
            </a:extLst>
          </p:cNvPr>
          <p:cNvCxnSpPr>
            <a:stCxn id="8" idx="0"/>
            <a:endCxn id="4" idx="0"/>
          </p:cNvCxnSpPr>
          <p:nvPr/>
        </p:nvCxnSpPr>
        <p:spPr>
          <a:xfrm rot="16200000" flipH="1" flipV="1">
            <a:off x="3988260" y="194356"/>
            <a:ext cx="36004" cy="5569187"/>
          </a:xfrm>
          <a:prstGeom prst="bentConnector3">
            <a:avLst>
              <a:gd name="adj1" fmla="val -9844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91D18A5C-9752-FE2B-6103-83A4905A5945}"/>
              </a:ext>
            </a:extLst>
          </p:cNvPr>
          <p:cNvSpPr txBox="1"/>
          <p:nvPr/>
        </p:nvSpPr>
        <p:spPr>
          <a:xfrm>
            <a:off x="3316674" y="2237092"/>
            <a:ext cx="1210588" cy="338554"/>
          </a:xfrm>
          <a:prstGeom prst="rect">
            <a:avLst/>
          </a:prstGeom>
          <a:noFill/>
        </p:spPr>
        <p:txBody>
          <a:bodyPr wrap="none" rtlCol="0">
            <a:spAutoFit/>
          </a:bodyPr>
          <a:lstStyle/>
          <a:p>
            <a:r>
              <a:rPr lang="ja-JP" altLang="en-US" sz="1600" dirty="0">
                <a:latin typeface="ＭＳ Ｐゴシック" panose="020B0600070205080204" pitchFamily="50" charset="-128"/>
                <a:ea typeface="ＭＳ Ｐゴシック" panose="020B0600070205080204" pitchFamily="50" charset="-128"/>
              </a:rPr>
              <a:t>顔認識失敗</a:t>
            </a:r>
            <a:endParaRPr lang="zh-CN" altLang="en-US" sz="1600" dirty="0">
              <a:latin typeface="ＭＳ Ｐゴシック" panose="020B0600070205080204" pitchFamily="50" charset="-128"/>
              <a:ea typeface="ＭＳ Ｐゴシック" panose="020B0600070205080204" pitchFamily="50" charset="-128"/>
            </a:endParaRPr>
          </a:p>
        </p:txBody>
      </p:sp>
      <p:sp>
        <p:nvSpPr>
          <p:cNvPr id="29" name="矩形 28">
            <a:extLst>
              <a:ext uri="{FF2B5EF4-FFF2-40B4-BE49-F238E27FC236}">
                <a16:creationId xmlns:a16="http://schemas.microsoft.com/office/drawing/2014/main" id="{EEDF1239-1EEC-74B1-FB9D-169D4EFB7AA5}"/>
              </a:ext>
            </a:extLst>
          </p:cNvPr>
          <p:cNvSpPr/>
          <p:nvPr/>
        </p:nvSpPr>
        <p:spPr>
          <a:xfrm>
            <a:off x="8867654" y="2960947"/>
            <a:ext cx="1700608" cy="6480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DeepFace</a:t>
            </a:r>
            <a:endParaRPr kumimoji="1" lang="zh-CN" altLang="en-US" dirty="0">
              <a:solidFill>
                <a:schemeClr val="tx1"/>
              </a:solidFill>
            </a:endParaRPr>
          </a:p>
        </p:txBody>
      </p:sp>
      <p:cxnSp>
        <p:nvCxnSpPr>
          <p:cNvPr id="31" name="直接箭头连接符 30">
            <a:extLst>
              <a:ext uri="{FF2B5EF4-FFF2-40B4-BE49-F238E27FC236}">
                <a16:creationId xmlns:a16="http://schemas.microsoft.com/office/drawing/2014/main" id="{77F1CECF-C99A-36B6-453E-8B09974C6735}"/>
              </a:ext>
            </a:extLst>
          </p:cNvPr>
          <p:cNvCxnSpPr>
            <a:stCxn id="8" idx="3"/>
            <a:endCxn id="29" idx="1"/>
          </p:cNvCxnSpPr>
          <p:nvPr/>
        </p:nvCxnSpPr>
        <p:spPr>
          <a:xfrm flipV="1">
            <a:off x="7641159" y="3284983"/>
            <a:ext cx="122649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24C4AD8C-4A69-0FD3-B9F3-D660CD935C43}"/>
              </a:ext>
            </a:extLst>
          </p:cNvPr>
          <p:cNvSpPr txBox="1"/>
          <p:nvPr/>
        </p:nvSpPr>
        <p:spPr>
          <a:xfrm>
            <a:off x="7639107" y="2938804"/>
            <a:ext cx="1210588" cy="338554"/>
          </a:xfrm>
          <a:prstGeom prst="rect">
            <a:avLst/>
          </a:prstGeom>
          <a:noFill/>
        </p:spPr>
        <p:txBody>
          <a:bodyPr wrap="none" rtlCol="0">
            <a:spAutoFit/>
          </a:bodyPr>
          <a:lstStyle/>
          <a:p>
            <a:r>
              <a:rPr lang="ja-JP" altLang="en-US" sz="1600" dirty="0">
                <a:latin typeface="ＭＳ Ｐゴシック" panose="020B0600070205080204" pitchFamily="50" charset="-128"/>
                <a:ea typeface="ＭＳ Ｐゴシック" panose="020B0600070205080204" pitchFamily="50" charset="-128"/>
              </a:rPr>
              <a:t>顔認識成功</a:t>
            </a:r>
            <a:endParaRPr lang="zh-CN" altLang="en-US" sz="1600" dirty="0">
              <a:latin typeface="ＭＳ Ｐゴシック" panose="020B0600070205080204" pitchFamily="50" charset="-128"/>
              <a:ea typeface="ＭＳ Ｐゴシック" panose="020B0600070205080204" pitchFamily="50" charset="-128"/>
            </a:endParaRPr>
          </a:p>
        </p:txBody>
      </p:sp>
      <p:sp>
        <p:nvSpPr>
          <p:cNvPr id="35" name="矩形 34">
            <a:extLst>
              <a:ext uri="{FF2B5EF4-FFF2-40B4-BE49-F238E27FC236}">
                <a16:creationId xmlns:a16="http://schemas.microsoft.com/office/drawing/2014/main" id="{3399ABA3-38AB-4278-91D0-530913F4658B}"/>
              </a:ext>
            </a:extLst>
          </p:cNvPr>
          <p:cNvSpPr/>
          <p:nvPr/>
        </p:nvSpPr>
        <p:spPr>
          <a:xfrm>
            <a:off x="8554397" y="4285851"/>
            <a:ext cx="2327122" cy="6116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年齢と性別を推定</a:t>
            </a:r>
            <a:endParaRPr kumimoji="1" lang="zh-CN" altLang="en-US" dirty="0">
              <a:solidFill>
                <a:schemeClr val="tx1"/>
              </a:solidFill>
            </a:endParaRPr>
          </a:p>
        </p:txBody>
      </p:sp>
      <p:cxnSp>
        <p:nvCxnSpPr>
          <p:cNvPr id="37" name="直接箭头连接符 36">
            <a:extLst>
              <a:ext uri="{FF2B5EF4-FFF2-40B4-BE49-F238E27FC236}">
                <a16:creationId xmlns:a16="http://schemas.microsoft.com/office/drawing/2014/main" id="{821D1780-6859-1DD7-4082-144F52745830}"/>
              </a:ext>
            </a:extLst>
          </p:cNvPr>
          <p:cNvCxnSpPr>
            <a:stCxn id="29" idx="2"/>
            <a:endCxn id="35" idx="0"/>
          </p:cNvCxnSpPr>
          <p:nvPr/>
        </p:nvCxnSpPr>
        <p:spPr>
          <a:xfrm>
            <a:off x="9717958" y="3609019"/>
            <a:ext cx="0" cy="6768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040B3A15-EC16-CC48-8F1B-AF67C6796038}"/>
              </a:ext>
            </a:extLst>
          </p:cNvPr>
          <p:cNvSpPr txBox="1"/>
          <p:nvPr/>
        </p:nvSpPr>
        <p:spPr>
          <a:xfrm>
            <a:off x="6852586" y="6294448"/>
            <a:ext cx="4743606" cy="307777"/>
          </a:xfrm>
          <a:prstGeom prst="rect">
            <a:avLst/>
          </a:prstGeom>
          <a:noFill/>
        </p:spPr>
        <p:txBody>
          <a:bodyPr wrap="none" rtlCol="0">
            <a:spAutoFit/>
          </a:bodyPr>
          <a:lstStyle/>
          <a:p>
            <a:r>
              <a:rPr lang="en-US" altLang="zh-CN" sz="1400" dirty="0">
                <a:latin typeface="ＭＳ Ｐゴシック" panose="020B0600070205080204" pitchFamily="50" charset="-128"/>
                <a:ea typeface="ＭＳ Ｐゴシック" panose="020B0600070205080204" pitchFamily="50" charset="-128"/>
              </a:rPr>
              <a:t>reference :https://github.com/525750302/camera_recorrect</a:t>
            </a:r>
            <a:endParaRPr lang="zh-CN" altLang="en-US" sz="1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197592844"/>
      </p:ext>
    </p:extLst>
  </p:cSld>
  <p:clrMapOvr>
    <a:masterClrMapping/>
  </p:clrMapOvr>
  <mc:AlternateContent xmlns:mc="http://schemas.openxmlformats.org/markup-compatibility/2006" xmlns:p14="http://schemas.microsoft.com/office/powerpoint/2010/main">
    <mc:Choice Requires="p14">
      <p:transition spd="slow" p14:dur="2000" advTm="68141"/>
    </mc:Choice>
    <mc:Fallback xmlns="">
      <p:transition spd="slow" advTm="6814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471655-FE85-FE71-F2E6-A2CB7D562C64}"/>
              </a:ext>
            </a:extLst>
          </p:cNvPr>
          <p:cNvSpPr>
            <a:spLocks noGrp="1"/>
          </p:cNvSpPr>
          <p:nvPr>
            <p:ph type="title"/>
          </p:nvPr>
        </p:nvSpPr>
        <p:spPr/>
        <p:txBody>
          <a:bodyPr/>
          <a:lstStyle/>
          <a:p>
            <a:r>
              <a:rPr lang="en-US" altLang="zh-CN" dirty="0"/>
              <a:t>Result</a:t>
            </a:r>
            <a:endParaRPr lang="zh-CN" altLang="en-US" dirty="0"/>
          </a:p>
        </p:txBody>
      </p:sp>
      <p:pic>
        <p:nvPicPr>
          <p:cNvPr id="8" name="result1_10">
            <a:hlinkClick r:id="" action="ppaction://media"/>
            <a:extLst>
              <a:ext uri="{FF2B5EF4-FFF2-40B4-BE49-F238E27FC236}">
                <a16:creationId xmlns:a16="http://schemas.microsoft.com/office/drawing/2014/main" id="{AD6212E8-3D83-0ED3-D670-5AC4A54F4731}"/>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343472" y="1268760"/>
            <a:ext cx="9281516" cy="5220853"/>
          </a:xfrm>
          <a:prstGeom prst="rect">
            <a:avLst/>
          </a:prstGeom>
        </p:spPr>
      </p:pic>
    </p:spTree>
    <p:custDataLst>
      <p:tags r:id="rId1"/>
    </p:custDataLst>
    <p:extLst>
      <p:ext uri="{BB962C8B-B14F-4D97-AF65-F5344CB8AC3E}">
        <p14:creationId xmlns:p14="http://schemas.microsoft.com/office/powerpoint/2010/main" val="3386817483"/>
      </p:ext>
    </p:extLst>
  </p:cSld>
  <p:clrMapOvr>
    <a:masterClrMapping/>
  </p:clrMapOvr>
  <mc:AlternateContent xmlns:mc="http://schemas.openxmlformats.org/markup-compatibility/2006" xmlns:p14="http://schemas.microsoft.com/office/powerpoint/2010/main">
    <mc:Choice Requires="p14">
      <p:transition spd="slow" p14:dur="2000" advTm="22661"/>
    </mc:Choice>
    <mc:Fallback xmlns="">
      <p:transition spd="slow" advTm="226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extLst>
    <p:ext uri="{E180D4A7-C9FB-4DFB-919C-405C955672EB}">
      <p14:showEvtLst xmlns:p14="http://schemas.microsoft.com/office/powerpoint/2010/main">
        <p14:playEvt time="2742" objId="8"/>
        <p14:stopEvt time="20342" objId="8"/>
        <p14:playEvt time="20900" objId="8"/>
        <p14:stopEvt time="22661" objId="8"/>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p:cNvSpPr txBox="1">
            <a:spLocks/>
          </p:cNvSpPr>
          <p:nvPr/>
        </p:nvSpPr>
        <p:spPr>
          <a:xfrm>
            <a:off x="1524001" y="2536856"/>
            <a:ext cx="9143999" cy="552141"/>
          </a:xfrm>
          <a:prstGeom prst="rect">
            <a:avLst/>
          </a:prstGeom>
          <a:noFill/>
          <a:effectLst/>
        </p:spPr>
        <p:txBody>
          <a:bodyPr/>
          <a:lstStyle>
            <a:lvl1pPr algn="l" defTabSz="914400" rtl="0" eaLnBrk="1" latinLnBrk="0" hangingPunct="1">
              <a:lnSpc>
                <a:spcPct val="100000"/>
              </a:lnSpc>
              <a:spcBef>
                <a:spcPct val="0"/>
              </a:spcBef>
              <a:buNone/>
              <a:defRPr kumimoji="1" sz="2000" b="0" i="0" kern="1200" cap="none" spc="0">
                <a:ln w="18415" cmpd="sng">
                  <a:noFill/>
                  <a:prstDash val="solid"/>
                </a:ln>
                <a:solidFill>
                  <a:schemeClr val="bg1"/>
                </a:solidFill>
                <a:effectLst/>
                <a:latin typeface="A-OTF 黎ミン Pro M"/>
                <a:ea typeface="A-OTF 黎ミン Pro M"/>
                <a:cs typeface="A-OTF 黎ミン Pro M"/>
              </a:defRPr>
            </a:lvl1pPr>
          </a:lstStyle>
          <a:p>
            <a:pPr algn="ctr"/>
            <a:r>
              <a:rPr lang="ja-JP" altLang="en-US" sz="3200" b="1" dirty="0">
                <a:solidFill>
                  <a:schemeClr val="tx1"/>
                </a:solidFill>
                <a:latin typeface="メイリオ" panose="020B0604030504040204" pitchFamily="50" charset="-128"/>
                <a:ea typeface="メイリオ" panose="020B0604030504040204" pitchFamily="50" charset="-128"/>
                <a:cs typeface="ＭＳ 明朝"/>
              </a:rPr>
              <a:t>ご清聴ありがとうございました</a:t>
            </a:r>
            <a:endParaRPr lang="en-US" altLang="ja-JP" sz="3200" b="1" dirty="0">
              <a:solidFill>
                <a:schemeClr val="tx1"/>
              </a:solidFill>
              <a:latin typeface="メイリオ" panose="020B0604030504040204" pitchFamily="50" charset="-128"/>
              <a:ea typeface="メイリオ" panose="020B0604030504040204" pitchFamily="50" charset="-128"/>
              <a:cs typeface="ＭＳ 明朝"/>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67200"/>
            <a:ext cx="12192000" cy="2590800"/>
          </a:xfrm>
          <a:prstGeom prst="rect">
            <a:avLst/>
          </a:prstGeom>
        </p:spPr>
      </p:pic>
    </p:spTree>
    <p:extLst>
      <p:ext uri="{BB962C8B-B14F-4D97-AF65-F5344CB8AC3E}">
        <p14:creationId xmlns:p14="http://schemas.microsoft.com/office/powerpoint/2010/main" val="233142027"/>
      </p:ext>
    </p:extLst>
  </p:cSld>
  <p:clrMapOvr>
    <a:masterClrMapping/>
  </p:clrMapOvr>
  <p:transition advTm="254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B1DDC9-3139-C8CC-7343-76F97A79C15D}"/>
              </a:ext>
            </a:extLst>
          </p:cNvPr>
          <p:cNvSpPr>
            <a:spLocks noGrp="1"/>
          </p:cNvSpPr>
          <p:nvPr>
            <p:ph type="title"/>
          </p:nvPr>
        </p:nvSpPr>
        <p:spPr/>
        <p:txBody>
          <a:bodyPr>
            <a:normAutofit/>
          </a:bodyPr>
          <a:lstStyle/>
          <a:p>
            <a:r>
              <a:rPr lang="ja-JP" altLang="en-US" dirty="0"/>
              <a:t>影生成ロボット</a:t>
            </a:r>
            <a:r>
              <a:rPr lang="en-US" altLang="ja-JP" dirty="0" err="1"/>
              <a:t>DeSCaRo</a:t>
            </a:r>
            <a:endParaRPr lang="zh-CN" altLang="en-US" dirty="0"/>
          </a:p>
        </p:txBody>
      </p:sp>
      <p:sp>
        <p:nvSpPr>
          <p:cNvPr id="5" name="内容占位符 2">
            <a:extLst>
              <a:ext uri="{FF2B5EF4-FFF2-40B4-BE49-F238E27FC236}">
                <a16:creationId xmlns:a16="http://schemas.microsoft.com/office/drawing/2014/main" id="{37B5604A-19C8-DBC3-A24F-3836AD58055B}"/>
              </a:ext>
            </a:extLst>
          </p:cNvPr>
          <p:cNvSpPr txBox="1">
            <a:spLocks/>
          </p:cNvSpPr>
          <p:nvPr/>
        </p:nvSpPr>
        <p:spPr>
          <a:xfrm>
            <a:off x="623392" y="1268761"/>
            <a:ext cx="10959008" cy="5256585"/>
          </a:xfrm>
          <a:prstGeom prst="rect">
            <a:avLst/>
          </a:prstGeom>
        </p:spPr>
        <p:txBody>
          <a:bodyPr vert="horz" lIns="91440" tIns="45720" rIns="91440" bIns="45720" rtlCol="0">
            <a:normAutofit/>
          </a:bodyPr>
          <a:lstStyle>
            <a:lvl1pPr marL="342900" indent="-360000" algn="l" defTabSz="914400" rtl="0" eaLnBrk="1" latinLnBrk="0" hangingPunct="1">
              <a:spcBef>
                <a:spcPts val="1200"/>
              </a:spcBef>
              <a:buFont typeface="Wingdings" panose="05000000000000000000" pitchFamily="2" charset="2"/>
              <a:buChar char="l"/>
              <a:defRPr kumimoji="1" sz="3200" kern="1200" baseline="0">
                <a:solidFill>
                  <a:srgbClr val="203864"/>
                </a:solidFill>
                <a:latin typeface="Verdana" panose="020B0604030504040204" pitchFamily="34" charset="0"/>
                <a:ea typeface="メイリオ" panose="020B0604030504040204" pitchFamily="50" charset="-128"/>
                <a:cs typeface="+mn-cs"/>
              </a:defRPr>
            </a:lvl1pPr>
            <a:lvl2pPr marL="742950" indent="-360000" algn="l" defTabSz="914400" rtl="0" eaLnBrk="1" latinLnBrk="0" hangingPunct="1">
              <a:spcBef>
                <a:spcPts val="200"/>
              </a:spcBef>
              <a:buFont typeface="Wingdings" panose="05000000000000000000" pitchFamily="2" charset="2"/>
              <a:buChar char="n"/>
              <a:defRPr kumimoji="1" sz="2800" kern="1200" baseline="0">
                <a:solidFill>
                  <a:schemeClr val="bg2">
                    <a:lumMod val="50000"/>
                  </a:schemeClr>
                </a:solidFill>
                <a:latin typeface="Verdana" panose="020B0604030504040204" pitchFamily="34" charset="0"/>
                <a:ea typeface="メイリオ" panose="020B0604030504040204" pitchFamily="50" charset="-128"/>
                <a:cs typeface="+mn-cs"/>
              </a:defRPr>
            </a:lvl2pPr>
            <a:lvl3pPr marL="987425" indent="-361950" algn="l" defTabSz="914400" rtl="0" eaLnBrk="1" latinLnBrk="0" hangingPunct="1">
              <a:spcBef>
                <a:spcPts val="200"/>
              </a:spcBef>
              <a:buFont typeface="Wingdings" panose="05000000000000000000" pitchFamily="2" charset="2"/>
              <a:buChar char="l"/>
              <a:defRPr kumimoji="1" sz="2400" kern="1200" baseline="0">
                <a:solidFill>
                  <a:schemeClr val="bg2">
                    <a:lumMod val="50000"/>
                  </a:schemeClr>
                </a:solidFill>
                <a:latin typeface="Verdana" panose="020B0604030504040204" pitchFamily="34" charset="0"/>
                <a:ea typeface="メイリオ" panose="020B0604030504040204" pitchFamily="50" charset="-128"/>
                <a:cs typeface="+mn-cs"/>
              </a:defRPr>
            </a:lvl3pPr>
            <a:lvl4pPr marL="1349375" indent="-452438" algn="l" defTabSz="914400" rtl="0" eaLnBrk="1" latinLnBrk="0" hangingPunct="1">
              <a:spcBef>
                <a:spcPts val="200"/>
              </a:spcBef>
              <a:buFont typeface="Wingdings" panose="05000000000000000000" pitchFamily="2" charset="2"/>
              <a:buChar char="l"/>
              <a:defRPr kumimoji="1" sz="2400" kern="1200" baseline="0">
                <a:solidFill>
                  <a:schemeClr val="bg2">
                    <a:lumMod val="50000"/>
                  </a:schemeClr>
                </a:solidFill>
                <a:latin typeface="Verdana" panose="020B0604030504040204" pitchFamily="34" charset="0"/>
                <a:ea typeface="メイリオ" panose="020B0604030504040204" pitchFamily="50" charset="-128"/>
                <a:cs typeface="+mn-cs"/>
              </a:defRPr>
            </a:lvl4pPr>
            <a:lvl5pPr marL="1701800" indent="-442913" algn="l" defTabSz="914400" rtl="0" eaLnBrk="1" latinLnBrk="0" hangingPunct="1">
              <a:spcBef>
                <a:spcPts val="200"/>
              </a:spcBef>
              <a:buFont typeface="Wingdings" panose="05000000000000000000" pitchFamily="2" charset="2"/>
              <a:buChar char="l"/>
              <a:defRPr kumimoji="1" sz="2400" kern="1200" baseline="0">
                <a:solidFill>
                  <a:schemeClr val="bg2">
                    <a:lumMod val="50000"/>
                  </a:schemeClr>
                </a:solidFill>
                <a:latin typeface="Verdana" panose="020B0604030504040204" pitchFamily="34" charset="0"/>
                <a:ea typeface="メイリオ" panose="020B0604030504040204" pitchFamily="50" charset="-128"/>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457200" indent="-457200"/>
            <a:r>
              <a:rPr lang="ja-JP" altLang="en-US" dirty="0"/>
              <a:t>特定の影絵を作れるロボット​</a:t>
            </a:r>
            <a:endParaRPr lang="zh-CN" altLang="en-US" dirty="0"/>
          </a:p>
        </p:txBody>
      </p:sp>
      <p:pic>
        <p:nvPicPr>
          <p:cNvPr id="8" name="past2">
            <a:hlinkClick r:id="" action="ppaction://media"/>
            <a:extLst>
              <a:ext uri="{FF2B5EF4-FFF2-40B4-BE49-F238E27FC236}">
                <a16:creationId xmlns:a16="http://schemas.microsoft.com/office/drawing/2014/main" id="{6E4BCAFB-168F-3C6A-B215-8A2325205DD5}"/>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1846448" y="1844824"/>
            <a:ext cx="8512895" cy="4788684"/>
          </a:xfrm>
        </p:spPr>
      </p:pic>
    </p:spTree>
    <p:custDataLst>
      <p:tags r:id="rId1"/>
    </p:custDataLst>
    <p:extLst>
      <p:ext uri="{BB962C8B-B14F-4D97-AF65-F5344CB8AC3E}">
        <p14:creationId xmlns:p14="http://schemas.microsoft.com/office/powerpoint/2010/main" val="487613159"/>
      </p:ext>
    </p:extLst>
  </p:cSld>
  <p:clrMapOvr>
    <a:masterClrMapping/>
  </p:clrMapOvr>
  <mc:AlternateContent xmlns:mc="http://schemas.openxmlformats.org/markup-compatibility/2006" xmlns:p14="http://schemas.microsoft.com/office/powerpoint/2010/main">
    <mc:Choice Requires="p14">
      <p:transition spd="slow" p14:dur="2000" advTm="18179"/>
    </mc:Choice>
    <mc:Fallback xmlns="">
      <p:transition spd="slow" advTm="181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extLst>
    <p:ext uri="{E180D4A7-C9FB-4DFB-919C-405C955672EB}">
      <p14:showEvtLst xmlns:p14="http://schemas.microsoft.com/office/powerpoint/2010/main">
        <p14:playEvt time="6139" objId="8"/>
        <p14:stopEvt time="17246" objId="8"/>
        <p14:playEvt time="17249" objId="8"/>
        <p14:stopEvt time="18179" objId="8"/>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D4364F-5370-08B4-9957-A613ADFB0E50}"/>
              </a:ext>
            </a:extLst>
          </p:cNvPr>
          <p:cNvSpPr>
            <a:spLocks noGrp="1"/>
          </p:cNvSpPr>
          <p:nvPr>
            <p:ph type="title"/>
          </p:nvPr>
        </p:nvSpPr>
        <p:spPr/>
        <p:txBody>
          <a:bodyPr/>
          <a:lstStyle/>
          <a:p>
            <a:r>
              <a:rPr lang="ja-JP" altLang="en-US" dirty="0"/>
              <a:t>影生成ロボット</a:t>
            </a:r>
            <a:r>
              <a:rPr lang="en-US" altLang="ja-JP" dirty="0" err="1"/>
              <a:t>DeSCaRo</a:t>
            </a:r>
            <a:endParaRPr lang="zh-CN" altLang="en-US" dirty="0"/>
          </a:p>
        </p:txBody>
      </p:sp>
      <p:sp>
        <p:nvSpPr>
          <p:cNvPr id="3" name="内容占位符 2">
            <a:extLst>
              <a:ext uri="{FF2B5EF4-FFF2-40B4-BE49-F238E27FC236}">
                <a16:creationId xmlns:a16="http://schemas.microsoft.com/office/drawing/2014/main" id="{B95F04E3-2888-7EAB-EFBD-416F1E851FB3}"/>
              </a:ext>
            </a:extLst>
          </p:cNvPr>
          <p:cNvSpPr>
            <a:spLocks noGrp="1"/>
          </p:cNvSpPr>
          <p:nvPr>
            <p:ph idx="1"/>
          </p:nvPr>
        </p:nvSpPr>
        <p:spPr/>
        <p:txBody>
          <a:bodyPr/>
          <a:lstStyle/>
          <a:p>
            <a:pPr marL="457200" indent="-457200"/>
            <a:r>
              <a:rPr lang="ja-JP" altLang="en-US" dirty="0"/>
              <a:t>姿勢を維持するためモーターの出力に対する要求が高い</a:t>
            </a:r>
            <a:endParaRPr lang="en-US" altLang="ja-JP" dirty="0"/>
          </a:p>
          <a:p>
            <a:pPr marL="457200" indent="-457200"/>
            <a:r>
              <a:rPr lang="ja-JP" altLang="en-US" dirty="0"/>
              <a:t>モーターが発熱し、</a:t>
            </a:r>
            <a:r>
              <a:rPr lang="en-US" altLang="ja-JP" dirty="0"/>
              <a:t>ERROR</a:t>
            </a:r>
            <a:r>
              <a:rPr lang="ja-JP" altLang="en-US" dirty="0"/>
              <a:t>状態になる</a:t>
            </a:r>
            <a:endParaRPr lang="zh-CN" altLang="en-US" dirty="0"/>
          </a:p>
        </p:txBody>
      </p:sp>
      <p:pic>
        <p:nvPicPr>
          <p:cNvPr id="1032" name="Picture 8">
            <a:extLst>
              <a:ext uri="{FF2B5EF4-FFF2-40B4-BE49-F238E27FC236}">
                <a16:creationId xmlns:a16="http://schemas.microsoft.com/office/drawing/2014/main" id="{FB19AAC2-C5F0-5B78-880C-96502978F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704" y="2996952"/>
            <a:ext cx="4593619" cy="315811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a:extLst>
              <a:ext uri="{FF2B5EF4-FFF2-40B4-BE49-F238E27FC236}">
                <a16:creationId xmlns:a16="http://schemas.microsoft.com/office/drawing/2014/main" id="{6D7FC7A5-B1DE-959B-AED1-E19AA6CD9A23}"/>
              </a:ext>
            </a:extLst>
          </p:cNvPr>
          <p:cNvCxnSpPr/>
          <p:nvPr/>
        </p:nvCxnSpPr>
        <p:spPr>
          <a:xfrm>
            <a:off x="4367808" y="3857080"/>
            <a:ext cx="302433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AAC3A45-696A-E19B-23CA-7677A427F009}"/>
              </a:ext>
            </a:extLst>
          </p:cNvPr>
          <p:cNvCxnSpPr/>
          <p:nvPr/>
        </p:nvCxnSpPr>
        <p:spPr>
          <a:xfrm>
            <a:off x="4367808" y="3857080"/>
            <a:ext cx="0" cy="15841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1DBE8684-9228-C9F6-8BB8-373E5758EFA0}"/>
              </a:ext>
            </a:extLst>
          </p:cNvPr>
          <p:cNvCxnSpPr/>
          <p:nvPr/>
        </p:nvCxnSpPr>
        <p:spPr>
          <a:xfrm>
            <a:off x="6384032" y="3857080"/>
            <a:ext cx="0" cy="12961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3690445F-6B16-B847-E0C4-397001909E00}"/>
              </a:ext>
            </a:extLst>
          </p:cNvPr>
          <p:cNvSpPr txBox="1"/>
          <p:nvPr/>
        </p:nvSpPr>
        <p:spPr>
          <a:xfrm>
            <a:off x="6487307" y="4345177"/>
            <a:ext cx="2474119" cy="461665"/>
          </a:xfrm>
          <a:prstGeom prst="rect">
            <a:avLst/>
          </a:prstGeom>
          <a:noFill/>
        </p:spPr>
        <p:txBody>
          <a:bodyPr wrap="square" rtlCol="0">
            <a:spAutoFit/>
          </a:bodyPr>
          <a:lstStyle/>
          <a:p>
            <a:r>
              <a:rPr lang="ja-JP" altLang="en-US" sz="2400" dirty="0">
                <a:latin typeface="ＭＳ Ｐゴシック" panose="020B0600070205080204" pitchFamily="50" charset="-128"/>
                <a:ea typeface="ＭＳ Ｐゴシック" panose="020B0600070205080204" pitchFamily="50" charset="-128"/>
              </a:rPr>
              <a:t>重力</a:t>
            </a:r>
            <a:r>
              <a:rPr lang="zh-CN" altLang="en-US" sz="2400" dirty="0">
                <a:latin typeface="ＭＳ Ｐゴシック" panose="020B0600070205080204" pitchFamily="50" charset="-128"/>
                <a:ea typeface="ＭＳ Ｐゴシック" panose="020B0600070205080204" pitchFamily="50" charset="-128"/>
              </a:rPr>
              <a:t>（</a:t>
            </a:r>
            <a:r>
              <a:rPr lang="ja-JP" altLang="en-US" sz="2400" dirty="0">
                <a:latin typeface="ＭＳ Ｐゴシック" panose="020B0600070205080204" pitchFamily="50" charset="-128"/>
                <a:ea typeface="ＭＳ Ｐゴシック" panose="020B0600070205080204" pitchFamily="50" charset="-128"/>
              </a:rPr>
              <a:t>トルク</a:t>
            </a:r>
            <a:r>
              <a:rPr lang="zh-CN" altLang="en-US" sz="2400" dirty="0">
                <a:latin typeface="ＭＳ Ｐゴシック" panose="020B0600070205080204" pitchFamily="50" charset="-128"/>
                <a:ea typeface="ＭＳ Ｐゴシック" panose="020B0600070205080204" pitchFamily="50" charset="-128"/>
              </a:rPr>
              <a:t>）</a:t>
            </a:r>
          </a:p>
        </p:txBody>
      </p:sp>
    </p:spTree>
    <p:extLst>
      <p:ext uri="{BB962C8B-B14F-4D97-AF65-F5344CB8AC3E}">
        <p14:creationId xmlns:p14="http://schemas.microsoft.com/office/powerpoint/2010/main" val="4062502547"/>
      </p:ext>
    </p:extLst>
  </p:cSld>
  <p:clrMapOvr>
    <a:masterClrMapping/>
  </p:clrMapOvr>
  <mc:AlternateContent xmlns:mc="http://schemas.openxmlformats.org/markup-compatibility/2006" xmlns:p14="http://schemas.microsoft.com/office/powerpoint/2010/main">
    <mc:Choice Requires="p14">
      <p:transition spd="slow" p14:dur="2000" advTm="30597"/>
    </mc:Choice>
    <mc:Fallback xmlns="">
      <p:transition spd="slow" advTm="3059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媒体1">
            <a:hlinkClick r:id="" action="ppaction://media"/>
            <a:extLst>
              <a:ext uri="{FF2B5EF4-FFF2-40B4-BE49-F238E27FC236}">
                <a16:creationId xmlns:a16="http://schemas.microsoft.com/office/drawing/2014/main" id="{3C7C6CEB-49CC-8C9C-13AE-645D23B0256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204864"/>
            <a:ext cx="4409728" cy="4409728"/>
          </a:xfrm>
          <a:prstGeom prst="rect">
            <a:avLst/>
          </a:prstGeom>
        </p:spPr>
      </p:pic>
      <p:pic>
        <p:nvPicPr>
          <p:cNvPr id="11" name="图片 10">
            <a:extLst>
              <a:ext uri="{FF2B5EF4-FFF2-40B4-BE49-F238E27FC236}">
                <a16:creationId xmlns:a16="http://schemas.microsoft.com/office/drawing/2014/main" id="{C2D68160-6C1D-C1FD-7D61-32DF78F13B34}"/>
              </a:ext>
            </a:extLst>
          </p:cNvPr>
          <p:cNvPicPr>
            <a:picLocks noChangeAspect="1"/>
          </p:cNvPicPr>
          <p:nvPr/>
        </p:nvPicPr>
        <p:blipFill>
          <a:blip r:embed="rId6"/>
          <a:stretch>
            <a:fillRect/>
          </a:stretch>
        </p:blipFill>
        <p:spPr>
          <a:xfrm>
            <a:off x="3863752" y="1628800"/>
            <a:ext cx="7893335" cy="4815376"/>
          </a:xfrm>
          <a:prstGeom prst="rect">
            <a:avLst/>
          </a:prstGeom>
        </p:spPr>
      </p:pic>
      <p:sp>
        <p:nvSpPr>
          <p:cNvPr id="2" name="标题 1">
            <a:extLst>
              <a:ext uri="{FF2B5EF4-FFF2-40B4-BE49-F238E27FC236}">
                <a16:creationId xmlns:a16="http://schemas.microsoft.com/office/drawing/2014/main" id="{D250C53F-937D-0042-677D-82DAD7A8D0FA}"/>
              </a:ext>
            </a:extLst>
          </p:cNvPr>
          <p:cNvSpPr>
            <a:spLocks noGrp="1"/>
          </p:cNvSpPr>
          <p:nvPr>
            <p:ph type="title"/>
          </p:nvPr>
        </p:nvSpPr>
        <p:spPr/>
        <p:txBody>
          <a:bodyPr/>
          <a:lstStyle/>
          <a:p>
            <a:r>
              <a:rPr lang="ja-JP" altLang="en-US" dirty="0"/>
              <a:t>影生成ロボット</a:t>
            </a:r>
            <a:r>
              <a:rPr lang="en-US" altLang="ja-JP" dirty="0" err="1"/>
              <a:t>DeSCaRo</a:t>
            </a:r>
            <a:endParaRPr lang="zh-CN" altLang="en-US" dirty="0"/>
          </a:p>
        </p:txBody>
      </p:sp>
      <p:sp>
        <p:nvSpPr>
          <p:cNvPr id="3" name="内容占位符 2">
            <a:extLst>
              <a:ext uri="{FF2B5EF4-FFF2-40B4-BE49-F238E27FC236}">
                <a16:creationId xmlns:a16="http://schemas.microsoft.com/office/drawing/2014/main" id="{F00ECD45-E44D-1E16-FA00-EE301FDE9A65}"/>
              </a:ext>
            </a:extLst>
          </p:cNvPr>
          <p:cNvSpPr>
            <a:spLocks noGrp="1"/>
          </p:cNvSpPr>
          <p:nvPr>
            <p:ph idx="1"/>
          </p:nvPr>
        </p:nvSpPr>
        <p:spPr/>
        <p:txBody>
          <a:bodyPr/>
          <a:lstStyle/>
          <a:p>
            <a:r>
              <a:rPr lang="ja-JP" altLang="en-US" dirty="0"/>
              <a:t>新しい連結方式</a:t>
            </a:r>
            <a:endParaRPr lang="zh-CN" altLang="en-US" dirty="0"/>
          </a:p>
        </p:txBody>
      </p:sp>
    </p:spTree>
    <p:extLst>
      <p:ext uri="{BB962C8B-B14F-4D97-AF65-F5344CB8AC3E}">
        <p14:creationId xmlns:p14="http://schemas.microsoft.com/office/powerpoint/2010/main" val="2529810922"/>
      </p:ext>
    </p:extLst>
  </p:cSld>
  <p:clrMapOvr>
    <a:masterClrMapping/>
  </p:clrMapOvr>
  <mc:AlternateContent xmlns:mc="http://schemas.openxmlformats.org/markup-compatibility/2006" xmlns:p14="http://schemas.microsoft.com/office/powerpoint/2010/main">
    <mc:Choice Requires="p14">
      <p:transition spd="slow" p14:dur="2000" advTm="21698"/>
    </mc:Choice>
    <mc:Fallback xmlns="">
      <p:transition spd="slow" advTm="21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p:ext uri="{E180D4A7-C9FB-4DFB-919C-405C955672EB}">
      <p14:showEvtLst xmlns:p14="http://schemas.microsoft.com/office/powerpoint/2010/main">
        <p14:playEvt time="2" objId="6"/>
        <p14:playEvt time="8019" objId="6"/>
        <p14:stopEvt time="21698" objId="6"/>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79DFA3-D4BA-2FD3-46F7-A798F54FC66A}"/>
              </a:ext>
            </a:extLst>
          </p:cNvPr>
          <p:cNvSpPr>
            <a:spLocks noGrp="1"/>
          </p:cNvSpPr>
          <p:nvPr>
            <p:ph type="title"/>
          </p:nvPr>
        </p:nvSpPr>
        <p:spPr/>
        <p:txBody>
          <a:bodyPr/>
          <a:lstStyle/>
          <a:p>
            <a:r>
              <a:rPr lang="ja-JP" altLang="en-US" dirty="0"/>
              <a:t>影生成ロボット</a:t>
            </a:r>
            <a:r>
              <a:rPr lang="en-US" altLang="ja-JP" dirty="0" err="1"/>
              <a:t>DeSCaRo</a:t>
            </a:r>
            <a:endParaRPr lang="zh-CN" altLang="en-US" dirty="0"/>
          </a:p>
        </p:txBody>
      </p:sp>
      <p:sp>
        <p:nvSpPr>
          <p:cNvPr id="3" name="内容占位符 2">
            <a:extLst>
              <a:ext uri="{FF2B5EF4-FFF2-40B4-BE49-F238E27FC236}">
                <a16:creationId xmlns:a16="http://schemas.microsoft.com/office/drawing/2014/main" id="{96C9AB99-5257-B952-3A32-32C7BC42EAF9}"/>
              </a:ext>
            </a:extLst>
          </p:cNvPr>
          <p:cNvSpPr>
            <a:spLocks noGrp="1"/>
          </p:cNvSpPr>
          <p:nvPr>
            <p:ph idx="1"/>
          </p:nvPr>
        </p:nvSpPr>
        <p:spPr/>
        <p:txBody>
          <a:bodyPr/>
          <a:lstStyle/>
          <a:p>
            <a:r>
              <a:rPr lang="ja-JP" altLang="en-US" dirty="0"/>
              <a:t>二次元の入力画像から</a:t>
            </a:r>
            <a:endParaRPr lang="en-US" altLang="ja-JP" dirty="0"/>
          </a:p>
          <a:p>
            <a:r>
              <a:rPr lang="ja-JP" altLang="en-US" dirty="0"/>
              <a:t>三次元のロボットアームの関節位置に？</a:t>
            </a:r>
            <a:endParaRPr lang="zh-CN" altLang="en-US" dirty="0"/>
          </a:p>
        </p:txBody>
      </p:sp>
      <p:pic>
        <p:nvPicPr>
          <p:cNvPr id="1028" name="Picture 4" descr="图标&#10;&#10;描述已自动生成">
            <a:extLst>
              <a:ext uri="{FF2B5EF4-FFF2-40B4-BE49-F238E27FC236}">
                <a16:creationId xmlns:a16="http://schemas.microsoft.com/office/drawing/2014/main" id="{6EA02DE7-3396-E339-73C7-70ABDA58C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8" y="3007959"/>
            <a:ext cx="302895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8" name="图形 7" descr="问号 纯色填充">
            <a:extLst>
              <a:ext uri="{FF2B5EF4-FFF2-40B4-BE49-F238E27FC236}">
                <a16:creationId xmlns:a16="http://schemas.microsoft.com/office/drawing/2014/main" id="{57D8D7CC-6500-C906-6C0C-1DFC17E845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7701" y="4657658"/>
            <a:ext cx="914400" cy="914400"/>
          </a:xfrm>
          <a:prstGeom prst="rect">
            <a:avLst/>
          </a:prstGeom>
        </p:spPr>
      </p:pic>
      <p:sp>
        <p:nvSpPr>
          <p:cNvPr id="9" name="文本框 8">
            <a:extLst>
              <a:ext uri="{FF2B5EF4-FFF2-40B4-BE49-F238E27FC236}">
                <a16:creationId xmlns:a16="http://schemas.microsoft.com/office/drawing/2014/main" id="{FB60212D-B0E7-0F6D-0415-110966E65757}"/>
              </a:ext>
            </a:extLst>
          </p:cNvPr>
          <p:cNvSpPr txBox="1"/>
          <p:nvPr/>
        </p:nvSpPr>
        <p:spPr>
          <a:xfrm>
            <a:off x="5617827" y="5572058"/>
            <a:ext cx="970137" cy="461665"/>
          </a:xfrm>
          <a:prstGeom prst="rect">
            <a:avLst/>
          </a:prstGeom>
          <a:noFill/>
        </p:spPr>
        <p:txBody>
          <a:bodyPr wrap="none" rtlCol="0">
            <a:spAutoFit/>
          </a:bodyPr>
          <a:lstStyle/>
          <a:p>
            <a:r>
              <a:rPr lang="en-US" altLang="zh-CN" sz="2400" dirty="0">
                <a:latin typeface="ＭＳ Ｐゴシック" panose="020B0600070205080204" pitchFamily="50" charset="-128"/>
                <a:ea typeface="ＭＳ Ｐゴシック" panose="020B0600070205080204" pitchFamily="50" charset="-128"/>
              </a:rPr>
              <a:t>better</a:t>
            </a:r>
            <a:endParaRPr lang="zh-CN" altLang="en-US" sz="2400" dirty="0">
              <a:latin typeface="ＭＳ Ｐゴシック" panose="020B0600070205080204" pitchFamily="50" charset="-128"/>
              <a:ea typeface="ＭＳ Ｐゴシック" panose="020B0600070205080204" pitchFamily="50" charset="-128"/>
            </a:endParaRPr>
          </a:p>
        </p:txBody>
      </p:sp>
      <p:pic>
        <p:nvPicPr>
          <p:cNvPr id="1032" name="Picture 8">
            <a:extLst>
              <a:ext uri="{FF2B5EF4-FFF2-40B4-BE49-F238E27FC236}">
                <a16:creationId xmlns:a16="http://schemas.microsoft.com/office/drawing/2014/main" id="{7060856F-3F83-2B53-D17F-9A50A57865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6556" y="2780928"/>
            <a:ext cx="3419475" cy="3467100"/>
          </a:xfrm>
          <a:prstGeom prst="rect">
            <a:avLst/>
          </a:prstGeom>
          <a:noFill/>
          <a:extLst>
            <a:ext uri="{909E8E84-426E-40DD-AFC4-6F175D3DCCD1}">
              <a14:hiddenFill xmlns:a14="http://schemas.microsoft.com/office/drawing/2010/main">
                <a:solidFill>
                  <a:srgbClr val="FFFFFF"/>
                </a:solidFill>
              </a14:hiddenFill>
            </a:ext>
          </a:extLst>
        </p:spPr>
      </p:pic>
      <p:sp>
        <p:nvSpPr>
          <p:cNvPr id="10" name="箭头: 右 9">
            <a:extLst>
              <a:ext uri="{FF2B5EF4-FFF2-40B4-BE49-F238E27FC236}">
                <a16:creationId xmlns:a16="http://schemas.microsoft.com/office/drawing/2014/main" id="{8235B709-1A01-5EB4-A63F-28DDC02A9483}"/>
              </a:ext>
            </a:extLst>
          </p:cNvPr>
          <p:cNvSpPr/>
          <p:nvPr/>
        </p:nvSpPr>
        <p:spPr>
          <a:xfrm>
            <a:off x="5360092" y="3875857"/>
            <a:ext cx="1512168" cy="72008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9989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404B90-18F5-12CE-555B-46CCF7CBD153}"/>
              </a:ext>
            </a:extLst>
          </p:cNvPr>
          <p:cNvSpPr>
            <a:spLocks noGrp="1"/>
          </p:cNvSpPr>
          <p:nvPr>
            <p:ph type="title"/>
          </p:nvPr>
        </p:nvSpPr>
        <p:spPr/>
        <p:txBody>
          <a:bodyPr/>
          <a:lstStyle/>
          <a:p>
            <a:r>
              <a:rPr lang="ja-JP" altLang="en-US" dirty="0"/>
              <a:t>影生成ロボット</a:t>
            </a:r>
            <a:r>
              <a:rPr lang="en-US" altLang="ja-JP" dirty="0" err="1"/>
              <a:t>DeSCaRo</a:t>
            </a:r>
            <a:endParaRPr lang="zh-CN" altLang="en-US" dirty="0"/>
          </a:p>
        </p:txBody>
      </p:sp>
      <p:sp>
        <p:nvSpPr>
          <p:cNvPr id="3" name="内容占位符 2">
            <a:extLst>
              <a:ext uri="{FF2B5EF4-FFF2-40B4-BE49-F238E27FC236}">
                <a16:creationId xmlns:a16="http://schemas.microsoft.com/office/drawing/2014/main" id="{39AC191E-64DC-643C-AF55-A71AA8661D7D}"/>
              </a:ext>
            </a:extLst>
          </p:cNvPr>
          <p:cNvSpPr>
            <a:spLocks noGrp="1"/>
          </p:cNvSpPr>
          <p:nvPr>
            <p:ph idx="1"/>
          </p:nvPr>
        </p:nvSpPr>
        <p:spPr/>
        <p:txBody>
          <a:bodyPr vert="horz" lIns="91440" tIns="45720" rIns="91440" bIns="45720" rtlCol="0" anchor="t">
            <a:normAutofit/>
          </a:bodyPr>
          <a:lstStyle/>
          <a:p>
            <a:pPr indent="-359410"/>
            <a:r>
              <a:rPr lang="ja-JP" altLang="en-US">
                <a:latin typeface="Verdana"/>
                <a:ea typeface="メイリオ"/>
              </a:rPr>
              <a:t>機械学習を応用して影認識アルゴリズムを開発した</a:t>
            </a:r>
            <a:endParaRPr lang="en-US" altLang="ja-JP">
              <a:latin typeface="Verdana"/>
              <a:ea typeface="メイリオ"/>
            </a:endParaRPr>
          </a:p>
          <a:p>
            <a:pPr indent="-359410"/>
            <a:r>
              <a:rPr lang="ja-JP" altLang="en-US" dirty="0"/>
              <a:t>逆運動学</a:t>
            </a:r>
            <a:endParaRPr lang="en-US" altLang="ja-JP" dirty="0"/>
          </a:p>
          <a:p>
            <a:pPr indent="-359410"/>
            <a:endParaRPr lang="zh-CN" altLang="en-US" dirty="0"/>
          </a:p>
        </p:txBody>
      </p:sp>
      <p:pic>
        <p:nvPicPr>
          <p:cNvPr id="4098" name="Picture 2">
            <a:extLst>
              <a:ext uri="{FF2B5EF4-FFF2-40B4-BE49-F238E27FC236}">
                <a16:creationId xmlns:a16="http://schemas.microsoft.com/office/drawing/2014/main" id="{4F94085E-0085-EBED-71BD-C2F4A1ECF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8394" y="2378325"/>
            <a:ext cx="6686550" cy="435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597795"/>
      </p:ext>
    </p:extLst>
  </p:cSld>
  <p:clrMapOvr>
    <a:masterClrMapping/>
  </p:clrMapOvr>
  <mc:AlternateContent xmlns:mc="http://schemas.openxmlformats.org/markup-compatibility/2006" xmlns:p14="http://schemas.microsoft.com/office/powerpoint/2010/main">
    <mc:Choice Requires="p14">
      <p:transition spd="slow" p14:dur="2000" advTm="22965"/>
    </mc:Choice>
    <mc:Fallback xmlns="">
      <p:transition spd="slow" advTm="2296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404B90-18F5-12CE-555B-46CCF7CBD153}"/>
              </a:ext>
            </a:extLst>
          </p:cNvPr>
          <p:cNvSpPr>
            <a:spLocks noGrp="1"/>
          </p:cNvSpPr>
          <p:nvPr>
            <p:ph type="title"/>
          </p:nvPr>
        </p:nvSpPr>
        <p:spPr/>
        <p:txBody>
          <a:bodyPr/>
          <a:lstStyle/>
          <a:p>
            <a:r>
              <a:rPr lang="ja-JP" altLang="en-US" dirty="0"/>
              <a:t>影生成ロボット</a:t>
            </a:r>
            <a:r>
              <a:rPr lang="en-US" altLang="ja-JP" dirty="0" err="1"/>
              <a:t>DeSCaRo</a:t>
            </a:r>
            <a:endParaRPr lang="zh-CN" altLang="en-US" dirty="0"/>
          </a:p>
        </p:txBody>
      </p:sp>
      <p:sp>
        <p:nvSpPr>
          <p:cNvPr id="3" name="内容占位符 2">
            <a:extLst>
              <a:ext uri="{FF2B5EF4-FFF2-40B4-BE49-F238E27FC236}">
                <a16:creationId xmlns:a16="http://schemas.microsoft.com/office/drawing/2014/main" id="{39AC191E-64DC-643C-AF55-A71AA8661D7D}"/>
              </a:ext>
            </a:extLst>
          </p:cNvPr>
          <p:cNvSpPr>
            <a:spLocks noGrp="1"/>
          </p:cNvSpPr>
          <p:nvPr>
            <p:ph idx="1"/>
          </p:nvPr>
        </p:nvSpPr>
        <p:spPr/>
        <p:txBody>
          <a:bodyPr/>
          <a:lstStyle/>
          <a:p>
            <a:r>
              <a:rPr lang="ja-JP" altLang="en-US" dirty="0"/>
              <a:t>自動にロボットの姿勢を決める</a:t>
            </a:r>
            <a:endParaRPr lang="en-US" altLang="ja-JP" dirty="0"/>
          </a:p>
          <a:p>
            <a:r>
              <a:rPr lang="ja-JP" altLang="en-US" dirty="0"/>
              <a:t>黒い部分は作りたい影画像、青い部分はロボットの影</a:t>
            </a:r>
            <a:endParaRPr lang="en-US" altLang="ja-JP" dirty="0"/>
          </a:p>
          <a:p>
            <a:endParaRPr lang="zh-CN" altLang="en-US" dirty="0"/>
          </a:p>
        </p:txBody>
      </p:sp>
      <p:pic>
        <p:nvPicPr>
          <p:cNvPr id="6" name="图片 5" descr="形状, 箭头&#10;&#10;描述已自动生成">
            <a:extLst>
              <a:ext uri="{FF2B5EF4-FFF2-40B4-BE49-F238E27FC236}">
                <a16:creationId xmlns:a16="http://schemas.microsoft.com/office/drawing/2014/main" id="{A1A7A278-2475-1857-BF13-0F6160A114A1}"/>
              </a:ext>
            </a:extLst>
          </p:cNvPr>
          <p:cNvPicPr>
            <a:picLocks noChangeAspect="1"/>
          </p:cNvPicPr>
          <p:nvPr/>
        </p:nvPicPr>
        <p:blipFill rotWithShape="1">
          <a:blip r:embed="rId3">
            <a:extLst>
              <a:ext uri="{28A0092B-C50C-407E-A947-70E740481C1C}">
                <a14:useLocalDpi xmlns:a14="http://schemas.microsoft.com/office/drawing/2010/main" val="0"/>
              </a:ext>
            </a:extLst>
          </a:blip>
          <a:srcRect l="2447" t="881" b="1422"/>
          <a:stretch/>
        </p:blipFill>
        <p:spPr>
          <a:xfrm>
            <a:off x="1984571" y="2996952"/>
            <a:ext cx="2847130" cy="2880000"/>
          </a:xfrm>
          <a:prstGeom prst="rect">
            <a:avLst/>
          </a:prstGeom>
        </p:spPr>
      </p:pic>
      <p:pic>
        <p:nvPicPr>
          <p:cNvPr id="7" name="图片 6" descr="图片包含 图形用户界面&#10;&#10;描述已自动生成">
            <a:extLst>
              <a:ext uri="{FF2B5EF4-FFF2-40B4-BE49-F238E27FC236}">
                <a16:creationId xmlns:a16="http://schemas.microsoft.com/office/drawing/2014/main" id="{EC245611-8DAB-D122-63CA-B7026B46E9B4}"/>
              </a:ext>
            </a:extLst>
          </p:cNvPr>
          <p:cNvPicPr>
            <a:picLocks noChangeAspect="1"/>
          </p:cNvPicPr>
          <p:nvPr/>
        </p:nvPicPr>
        <p:blipFill rotWithShape="1">
          <a:blip r:embed="rId4">
            <a:extLst>
              <a:ext uri="{28A0092B-C50C-407E-A947-70E740481C1C}">
                <a14:useLocalDpi xmlns:a14="http://schemas.microsoft.com/office/drawing/2010/main" val="0"/>
              </a:ext>
            </a:extLst>
          </a:blip>
          <a:srcRect l="599" t="8426" r="2095" b="1181"/>
          <a:stretch/>
        </p:blipFill>
        <p:spPr>
          <a:xfrm>
            <a:off x="6096000" y="2996952"/>
            <a:ext cx="2888603" cy="2880000"/>
          </a:xfrm>
          <a:prstGeom prst="rect">
            <a:avLst/>
          </a:prstGeom>
        </p:spPr>
      </p:pic>
      <p:sp>
        <p:nvSpPr>
          <p:cNvPr id="8" name="箭头: 右 7">
            <a:extLst>
              <a:ext uri="{FF2B5EF4-FFF2-40B4-BE49-F238E27FC236}">
                <a16:creationId xmlns:a16="http://schemas.microsoft.com/office/drawing/2014/main" id="{C9B54853-A38D-DFD7-701E-92D2FAA613E2}"/>
              </a:ext>
            </a:extLst>
          </p:cNvPr>
          <p:cNvSpPr/>
          <p:nvPr/>
        </p:nvSpPr>
        <p:spPr>
          <a:xfrm>
            <a:off x="4483263" y="4184351"/>
            <a:ext cx="180020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305F6262-E8C5-B6AF-AA28-F41192F53FA2}"/>
              </a:ext>
            </a:extLst>
          </p:cNvPr>
          <p:cNvSpPr txBox="1"/>
          <p:nvPr/>
        </p:nvSpPr>
        <p:spPr>
          <a:xfrm>
            <a:off x="7041578" y="5647151"/>
            <a:ext cx="1172116" cy="369332"/>
          </a:xfrm>
          <a:prstGeom prst="rect">
            <a:avLst/>
          </a:prstGeom>
          <a:noFill/>
        </p:spPr>
        <p:txBody>
          <a:bodyPr wrap="none" rtlCol="0">
            <a:spAutoFit/>
          </a:bodyPr>
          <a:lstStyle/>
          <a:p>
            <a:r>
              <a:rPr lang="en-US" altLang="ja-JP" dirty="0"/>
              <a:t>50</a:t>
            </a:r>
            <a:r>
              <a:rPr lang="ja-JP" altLang="en-US" dirty="0"/>
              <a:t>世代後</a:t>
            </a:r>
            <a:endParaRPr lang="zh-CN" altLang="en-US" dirty="0"/>
          </a:p>
        </p:txBody>
      </p:sp>
      <p:sp>
        <p:nvSpPr>
          <p:cNvPr id="4" name="文本框 3">
            <a:extLst>
              <a:ext uri="{FF2B5EF4-FFF2-40B4-BE49-F238E27FC236}">
                <a16:creationId xmlns:a16="http://schemas.microsoft.com/office/drawing/2014/main" id="{F7C180B9-276F-1C25-2963-47C73F871BDA}"/>
              </a:ext>
            </a:extLst>
          </p:cNvPr>
          <p:cNvSpPr txBox="1"/>
          <p:nvPr/>
        </p:nvSpPr>
        <p:spPr>
          <a:xfrm>
            <a:off x="2822078" y="5692286"/>
            <a:ext cx="1172116" cy="369332"/>
          </a:xfrm>
          <a:prstGeom prst="rect">
            <a:avLst/>
          </a:prstGeom>
          <a:noFill/>
        </p:spPr>
        <p:txBody>
          <a:bodyPr wrap="none" rtlCol="0">
            <a:spAutoFit/>
          </a:bodyPr>
          <a:lstStyle/>
          <a:p>
            <a:r>
              <a:rPr lang="en-US" altLang="ja-JP" dirty="0"/>
              <a:t>20</a:t>
            </a:r>
            <a:r>
              <a:rPr lang="ja-JP" altLang="en-US" dirty="0"/>
              <a:t>世代後</a:t>
            </a:r>
            <a:endParaRPr lang="zh-CN" altLang="en-US" dirty="0"/>
          </a:p>
        </p:txBody>
      </p:sp>
    </p:spTree>
    <p:extLst>
      <p:ext uri="{BB962C8B-B14F-4D97-AF65-F5344CB8AC3E}">
        <p14:creationId xmlns:p14="http://schemas.microsoft.com/office/powerpoint/2010/main" val="1871583656"/>
      </p:ext>
    </p:extLst>
  </p:cSld>
  <p:clrMapOvr>
    <a:masterClrMapping/>
  </p:clrMapOvr>
  <mc:AlternateContent xmlns:mc="http://schemas.openxmlformats.org/markup-compatibility/2006" xmlns:p14="http://schemas.microsoft.com/office/powerpoint/2010/main">
    <mc:Choice Requires="p14">
      <p:transition spd="slow" p14:dur="2000" advTm="21600"/>
    </mc:Choice>
    <mc:Fallback xmlns="">
      <p:transition spd="slow" advTm="216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C9F46-D7F8-DC20-7289-8A48B50AAF64}"/>
              </a:ext>
            </a:extLst>
          </p:cNvPr>
          <p:cNvSpPr>
            <a:spLocks noGrp="1"/>
          </p:cNvSpPr>
          <p:nvPr>
            <p:ph type="title"/>
          </p:nvPr>
        </p:nvSpPr>
        <p:spPr/>
        <p:txBody>
          <a:bodyPr/>
          <a:lstStyle/>
          <a:p>
            <a:r>
              <a:rPr lang="ja-JP" altLang="en-US" dirty="0"/>
              <a:t>影生成ロボット</a:t>
            </a:r>
            <a:r>
              <a:rPr lang="en-US" altLang="ja-JP" dirty="0" err="1"/>
              <a:t>DeSCaRo</a:t>
            </a:r>
            <a:endParaRPr lang="zh-CN" altLang="en-US" dirty="0"/>
          </a:p>
        </p:txBody>
      </p:sp>
      <p:sp>
        <p:nvSpPr>
          <p:cNvPr id="3" name="内容占位符 2">
            <a:extLst>
              <a:ext uri="{FF2B5EF4-FFF2-40B4-BE49-F238E27FC236}">
                <a16:creationId xmlns:a16="http://schemas.microsoft.com/office/drawing/2014/main" id="{B5A3BF00-A453-23D8-7595-20CAC48B719B}"/>
              </a:ext>
            </a:extLst>
          </p:cNvPr>
          <p:cNvSpPr>
            <a:spLocks noGrp="1"/>
          </p:cNvSpPr>
          <p:nvPr>
            <p:ph idx="1"/>
          </p:nvPr>
        </p:nvSpPr>
        <p:spPr/>
        <p:txBody>
          <a:bodyPr/>
          <a:lstStyle/>
          <a:p>
            <a:r>
              <a:rPr lang="ja-JP" altLang="en-US" dirty="0"/>
              <a:t>他の認識結果</a:t>
            </a:r>
            <a:endParaRPr lang="zh-CN" altLang="en-US" dirty="0"/>
          </a:p>
        </p:txBody>
      </p:sp>
      <p:pic>
        <p:nvPicPr>
          <p:cNvPr id="5" name="图片 4" descr="卡通人物&#10;&#10;描述已自动生成">
            <a:extLst>
              <a:ext uri="{FF2B5EF4-FFF2-40B4-BE49-F238E27FC236}">
                <a16:creationId xmlns:a16="http://schemas.microsoft.com/office/drawing/2014/main" id="{C1F98196-234F-53DC-F4A2-3B04A12E69EC}"/>
              </a:ext>
            </a:extLst>
          </p:cNvPr>
          <p:cNvPicPr>
            <a:picLocks noChangeAspect="1"/>
          </p:cNvPicPr>
          <p:nvPr/>
        </p:nvPicPr>
        <p:blipFill>
          <a:blip r:embed="rId3"/>
          <a:stretch>
            <a:fillRect/>
          </a:stretch>
        </p:blipFill>
        <p:spPr>
          <a:xfrm>
            <a:off x="695400" y="2119395"/>
            <a:ext cx="3960440" cy="3960440"/>
          </a:xfrm>
          <a:prstGeom prst="rect">
            <a:avLst/>
          </a:prstGeom>
        </p:spPr>
      </p:pic>
      <p:pic>
        <p:nvPicPr>
          <p:cNvPr id="5122" name="Picture 2">
            <a:extLst>
              <a:ext uri="{FF2B5EF4-FFF2-40B4-BE49-F238E27FC236}">
                <a16:creationId xmlns:a16="http://schemas.microsoft.com/office/drawing/2014/main" id="{721F6902-D2C0-5A46-BD7A-EA11EDC5CD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390"/>
          <a:stretch/>
        </p:blipFill>
        <p:spPr bwMode="auto">
          <a:xfrm>
            <a:off x="4943872" y="2335419"/>
            <a:ext cx="2328259" cy="34649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文本, 徽标&#10;&#10;描述已自动生成">
            <a:extLst>
              <a:ext uri="{FF2B5EF4-FFF2-40B4-BE49-F238E27FC236}">
                <a16:creationId xmlns:a16="http://schemas.microsoft.com/office/drawing/2014/main" id="{74B2BBB1-DD5C-331F-F83C-25CFA8B74A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216" y="2241987"/>
            <a:ext cx="2952328" cy="355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961505"/>
      </p:ext>
    </p:extLst>
  </p:cSld>
  <p:clrMapOvr>
    <a:masterClrMapping/>
  </p:clrMapOvr>
  <mc:AlternateContent xmlns:mc="http://schemas.openxmlformats.org/markup-compatibility/2006" xmlns:p14="http://schemas.microsoft.com/office/powerpoint/2010/main">
    <mc:Choice Requires="p14">
      <p:transition spd="slow" p14:dur="2000" advTm="9270"/>
    </mc:Choice>
    <mc:Fallback xmlns="">
      <p:transition spd="slow" advTm="927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0A16F-75EE-06E5-2FB9-0218BA809B30}"/>
              </a:ext>
            </a:extLst>
          </p:cNvPr>
          <p:cNvSpPr>
            <a:spLocks noGrp="1"/>
          </p:cNvSpPr>
          <p:nvPr>
            <p:ph type="title"/>
          </p:nvPr>
        </p:nvSpPr>
        <p:spPr/>
        <p:txBody>
          <a:bodyPr/>
          <a:lstStyle/>
          <a:p>
            <a:r>
              <a:rPr lang="ja-JP" altLang="en-US" dirty="0"/>
              <a:t>影生成ロボット</a:t>
            </a:r>
            <a:r>
              <a:rPr lang="en-US" altLang="ja-JP" dirty="0" err="1"/>
              <a:t>DeSCaRo</a:t>
            </a:r>
            <a:endParaRPr lang="zh-CN" altLang="en-US" dirty="0"/>
          </a:p>
        </p:txBody>
      </p:sp>
      <p:sp>
        <p:nvSpPr>
          <p:cNvPr id="3" name="内容占位符 2">
            <a:extLst>
              <a:ext uri="{FF2B5EF4-FFF2-40B4-BE49-F238E27FC236}">
                <a16:creationId xmlns:a16="http://schemas.microsoft.com/office/drawing/2014/main" id="{FE55EE09-2FE2-B47A-BBB8-45F90CE2D81F}"/>
              </a:ext>
            </a:extLst>
          </p:cNvPr>
          <p:cNvSpPr>
            <a:spLocks noGrp="1"/>
          </p:cNvSpPr>
          <p:nvPr>
            <p:ph idx="1"/>
          </p:nvPr>
        </p:nvSpPr>
        <p:spPr/>
        <p:txBody>
          <a:bodyPr/>
          <a:lstStyle/>
          <a:p>
            <a:r>
              <a:rPr lang="zh-CN" altLang="en-US" dirty="0"/>
              <a:t>実機</a:t>
            </a:r>
            <a:r>
              <a:rPr lang="ja-JP" altLang="en-US" dirty="0"/>
              <a:t>動作</a:t>
            </a:r>
            <a:endParaRPr lang="en-US" altLang="ja-JP" dirty="0"/>
          </a:p>
          <a:p>
            <a:pPr lvl="1"/>
            <a:r>
              <a:rPr lang="en-US" altLang="zh-CN" dirty="0"/>
              <a:t>PID</a:t>
            </a:r>
            <a:r>
              <a:rPr lang="ja-JP" altLang="en-US" dirty="0"/>
              <a:t>制御</a:t>
            </a:r>
            <a:endParaRPr lang="zh-CN" altLang="en-US" dirty="0"/>
          </a:p>
        </p:txBody>
      </p:sp>
      <p:pic>
        <p:nvPicPr>
          <p:cNvPr id="4" name="图片 3" descr="房间的摆设布局&#10;&#10;中度可信度描述已自动生成">
            <a:extLst>
              <a:ext uri="{FF2B5EF4-FFF2-40B4-BE49-F238E27FC236}">
                <a16:creationId xmlns:a16="http://schemas.microsoft.com/office/drawing/2014/main" id="{2EAF944A-39E7-A52E-FDC2-9DF5AD53C38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107" t="14389"/>
          <a:stretch/>
        </p:blipFill>
        <p:spPr>
          <a:xfrm rot="5400000">
            <a:off x="3065381" y="2643195"/>
            <a:ext cx="4189030" cy="3168352"/>
          </a:xfrm>
          <a:prstGeom prst="rect">
            <a:avLst/>
          </a:prstGeom>
        </p:spPr>
      </p:pic>
      <p:pic>
        <p:nvPicPr>
          <p:cNvPr id="5" name="Picture 2">
            <a:extLst>
              <a:ext uri="{FF2B5EF4-FFF2-40B4-BE49-F238E27FC236}">
                <a16:creationId xmlns:a16="http://schemas.microsoft.com/office/drawing/2014/main" id="{BB9B055C-9C96-4049-95DE-A95BFDDF97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390"/>
          <a:stretch/>
        </p:blipFill>
        <p:spPr bwMode="auto">
          <a:xfrm>
            <a:off x="617103" y="2564904"/>
            <a:ext cx="2328259" cy="3464900"/>
          </a:xfrm>
          <a:prstGeom prst="rect">
            <a:avLst/>
          </a:prstGeom>
          <a:noFill/>
          <a:extLst>
            <a:ext uri="{909E8E84-426E-40DD-AFC4-6F175D3DCCD1}">
              <a14:hiddenFill xmlns:a14="http://schemas.microsoft.com/office/drawing/2010/main">
                <a:solidFill>
                  <a:srgbClr val="FFFFFF"/>
                </a:solidFill>
              </a14:hiddenFill>
            </a:ext>
          </a:extLst>
        </p:spPr>
      </p:pic>
      <p:sp>
        <p:nvSpPr>
          <p:cNvPr id="6" name="箭头: 右 5">
            <a:extLst>
              <a:ext uri="{FF2B5EF4-FFF2-40B4-BE49-F238E27FC236}">
                <a16:creationId xmlns:a16="http://schemas.microsoft.com/office/drawing/2014/main" id="{02933BAE-A993-0C0B-6064-46D3B95A58C9}"/>
              </a:ext>
            </a:extLst>
          </p:cNvPr>
          <p:cNvSpPr/>
          <p:nvPr/>
        </p:nvSpPr>
        <p:spPr>
          <a:xfrm>
            <a:off x="2783632" y="3897053"/>
            <a:ext cx="576064" cy="540059"/>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VID_20220731_1533234">
            <a:hlinkClick r:id="" action="ppaction://media"/>
            <a:extLst>
              <a:ext uri="{FF2B5EF4-FFF2-40B4-BE49-F238E27FC236}">
                <a16:creationId xmlns:a16="http://schemas.microsoft.com/office/drawing/2014/main" id="{8C583071-793C-5EAA-4FDB-C98507C250B2}"/>
              </a:ext>
            </a:extLst>
          </p:cNvPr>
          <p:cNvPicPr>
            <a:picLocks noChangeAspect="1"/>
          </p:cNvPicPr>
          <p:nvPr>
            <a:videoFile r:link="rId1"/>
            <p:extLst>
              <p:ext uri="{DAA4B4D4-6D71-4841-9C94-3DE7FCFB9230}">
                <p14:media xmlns:p14="http://schemas.microsoft.com/office/powerpoint/2010/main" r:embed="rId2">
                  <p14:trim st="1193" end="2791"/>
                </p14:media>
              </p:ext>
            </p:extLst>
          </p:nvPr>
        </p:nvPicPr>
        <p:blipFill>
          <a:blip r:embed="rId7"/>
          <a:stretch>
            <a:fillRect/>
          </a:stretch>
        </p:blipFill>
        <p:spPr>
          <a:xfrm>
            <a:off x="6888088" y="2708920"/>
            <a:ext cx="5216702" cy="2934395"/>
          </a:xfrm>
          <a:prstGeom prst="rect">
            <a:avLst/>
          </a:prstGeom>
        </p:spPr>
      </p:pic>
    </p:spTree>
    <p:extLst>
      <p:ext uri="{BB962C8B-B14F-4D97-AF65-F5344CB8AC3E}">
        <p14:creationId xmlns:p14="http://schemas.microsoft.com/office/powerpoint/2010/main" val="1265299814"/>
      </p:ext>
    </p:extLst>
  </p:cSld>
  <p:clrMapOvr>
    <a:masterClrMapping/>
  </p:clrMapOvr>
  <mc:AlternateContent xmlns:mc="http://schemas.openxmlformats.org/markup-compatibility/2006" xmlns:p14="http://schemas.microsoft.com/office/powerpoint/2010/main">
    <mc:Choice Requires="p14">
      <p:transition spd="slow" p14:dur="2000" advTm="22356"/>
    </mc:Choice>
    <mc:Fallback xmlns="">
      <p:transition spd="slow" advTm="22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3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extLst>
    <p:ext uri="{E180D4A7-C9FB-4DFB-919C-405C955672EB}">
      <p14:showEvtLst xmlns:p14="http://schemas.microsoft.com/office/powerpoint/2010/main">
        <p14:playEvt time="55" objId="7"/>
        <p14:playEvt time="12773" objId="7"/>
        <p14:stopEvt time="22356" objId="7"/>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7.2"/>
</p:tagLst>
</file>

<file path=ppt/tags/tag2.xml><?xml version="1.0" encoding="utf-8"?>
<p:tagLst xmlns:a="http://schemas.openxmlformats.org/drawingml/2006/main" xmlns:r="http://schemas.openxmlformats.org/officeDocument/2006/relationships" xmlns:p="http://schemas.openxmlformats.org/presentationml/2006/main">
  <p:tag name="TIMING" val="|20.8"/>
</p:tagLst>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Verdana"/>
        <a:ea typeface="メイリオ"/>
        <a:cs typeface=""/>
      </a:majorFont>
      <a:minorFont>
        <a:latin typeface="Verdana"/>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400">
            <a:latin typeface="ＭＳ Ｐゴシック" panose="020B0600070205080204" pitchFamily="50" charset="-128"/>
            <a:ea typeface="ＭＳ Ｐゴシック" panose="020B0600070205080204" pitchFamily="50" charset="-128"/>
          </a:defRPr>
        </a:defPPr>
      </a:lstStyle>
    </a:tx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17473</TotalTime>
  <Words>863</Words>
  <Application>Microsoft Office PowerPoint</Application>
  <PresentationFormat>宽屏</PresentationFormat>
  <Paragraphs>95</Paragraphs>
  <Slides>13</Slides>
  <Notes>13</Notes>
  <HiddenSlides>0</HiddenSlides>
  <MMClips>4</MMClips>
  <ScaleCrop>false</ScaleCrop>
  <HeadingPairs>
    <vt:vector size="4" baseType="variant">
      <vt:variant>
        <vt:lpstr>主题</vt:lpstr>
      </vt:variant>
      <vt:variant>
        <vt:i4>1</vt:i4>
      </vt:variant>
      <vt:variant>
        <vt:lpstr>幻灯片标题</vt:lpstr>
      </vt:variant>
      <vt:variant>
        <vt:i4>13</vt:i4>
      </vt:variant>
    </vt:vector>
  </HeadingPairs>
  <TitlesOfParts>
    <vt:vector size="14" baseType="lpstr">
      <vt:lpstr>Office テーマ</vt:lpstr>
      <vt:lpstr>PowerPoint 演示文稿</vt:lpstr>
      <vt:lpstr>影生成ロボットDeSCaRo</vt:lpstr>
      <vt:lpstr>影生成ロボットDeSCaRo</vt:lpstr>
      <vt:lpstr>影生成ロボットDeSCaRo</vt:lpstr>
      <vt:lpstr>影生成ロボットDeSCaRo</vt:lpstr>
      <vt:lpstr>影生成ロボットDeSCaRo</vt:lpstr>
      <vt:lpstr>影生成ロボットDeSCaRo</vt:lpstr>
      <vt:lpstr>影生成ロボットDeSCaRo</vt:lpstr>
      <vt:lpstr>影生成ロボットDeSCaRo</vt:lpstr>
      <vt:lpstr>Intern</vt:lpstr>
      <vt:lpstr>Intern</vt:lpstr>
      <vt:lpstr>Result</vt:lpstr>
      <vt:lpstr>PowerPoint 演示文稿</vt:lpstr>
    </vt:vector>
  </TitlesOfParts>
  <Company>東京工業大学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Naoto Ohtake</dc:creator>
  <cp:lastModifiedBy>润康 谢</cp:lastModifiedBy>
  <cp:revision>1113</cp:revision>
  <cp:lastPrinted>2019-11-28T02:53:07Z</cp:lastPrinted>
  <dcterms:created xsi:type="dcterms:W3CDTF">2017-12-10T06:56:12Z</dcterms:created>
  <dcterms:modified xsi:type="dcterms:W3CDTF">2023-11-27T09:41:00Z</dcterms:modified>
</cp:coreProperties>
</file>